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1" r:id="rId21"/>
    <p:sldId id="282" r:id="rId22"/>
    <p:sldId id="283" r:id="rId23"/>
    <p:sldId id="284" r:id="rId24"/>
  </p:sldIdLst>
  <p:sldSz cx="9144000" cy="6858000" type="screen4x3"/>
  <p:notesSz cx="9144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3540" y="418846"/>
            <a:ext cx="8376919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C0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E3A2F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4E3A2F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E3A2F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E3A2F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5112" y="1046988"/>
            <a:ext cx="8628888" cy="182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540" y="354838"/>
            <a:ext cx="8376919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4E3A2F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195781"/>
            <a:ext cx="5321935" cy="3436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4E3A2F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gr.askmen.com/fitness-trends/1096988/article/h-playlist-tou-gumnasteriou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gr.askmen.com/fitness-tips/1097639/article/thes-na-athleisai-alla-duskoleuesai-na-breis-kinet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7.jp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112" y="5344667"/>
            <a:ext cx="8628888" cy="1219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300" y="1021080"/>
            <a:ext cx="4600956" cy="53035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4540" y="559053"/>
            <a:ext cx="4064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AF50"/>
                </a:solidFill>
              </a:rPr>
              <a:t>ΣΧΟΛΙΚΟ</a:t>
            </a:r>
            <a:r>
              <a:rPr sz="3600" spc="-65" dirty="0">
                <a:solidFill>
                  <a:srgbClr val="00AF50"/>
                </a:solidFill>
              </a:rPr>
              <a:t> </a:t>
            </a:r>
            <a:r>
              <a:rPr sz="3600" spc="-5" dirty="0">
                <a:solidFill>
                  <a:srgbClr val="00AF50"/>
                </a:solidFill>
              </a:rPr>
              <a:t>ΑΓΧΟΣ</a:t>
            </a:r>
            <a:endParaRPr sz="3600"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205227"/>
            <a:ext cx="7776972" cy="42473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05486"/>
            <a:ext cx="451993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/>
              <a:t>Ο</a:t>
            </a:r>
            <a:r>
              <a:rPr sz="2500" spc="-10" dirty="0"/>
              <a:t> </a:t>
            </a:r>
            <a:r>
              <a:rPr sz="2500" spc="-5" dirty="0"/>
              <a:t>έφηβος</a:t>
            </a:r>
            <a:r>
              <a:rPr sz="2500" dirty="0"/>
              <a:t> </a:t>
            </a:r>
            <a:r>
              <a:rPr sz="2500" spc="-5" dirty="0"/>
              <a:t>μπορεί</a:t>
            </a:r>
            <a:r>
              <a:rPr sz="2500" dirty="0"/>
              <a:t> </a:t>
            </a:r>
            <a:r>
              <a:rPr sz="2500" spc="-5" dirty="0"/>
              <a:t>να</a:t>
            </a:r>
            <a:r>
              <a:rPr sz="2500" spc="-10" dirty="0"/>
              <a:t> </a:t>
            </a:r>
            <a:r>
              <a:rPr sz="2500" spc="-5" dirty="0"/>
              <a:t>εκδηλώσει: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535940" y="586486"/>
            <a:ext cx="7652384" cy="7112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5080" indent="-343535">
              <a:lnSpc>
                <a:spcPts val="2400"/>
              </a:lnSpc>
              <a:spcBef>
                <a:spcPts val="675"/>
              </a:spcBef>
              <a:tabLst>
                <a:tab pos="355600" algn="l"/>
              </a:tabLst>
            </a:pPr>
            <a:r>
              <a:rPr sz="175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75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νευρικότητα,</a:t>
            </a:r>
            <a:r>
              <a:rPr sz="2500" spc="3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ανησυχία,</a:t>
            </a:r>
            <a:r>
              <a:rPr sz="2500" spc="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απότομη</a:t>
            </a:r>
            <a:r>
              <a:rPr sz="2500" spc="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συμπεριφορά,</a:t>
            </a:r>
            <a:r>
              <a:rPr sz="2500" spc="3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κακή </a:t>
            </a:r>
            <a:r>
              <a:rPr sz="2500" spc="-73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διάθεση</a:t>
            </a:r>
            <a:r>
              <a:rPr sz="2500" spc="2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που δε</a:t>
            </a:r>
            <a:r>
              <a:rPr sz="25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συνοδεύεται</a:t>
            </a:r>
            <a:r>
              <a:rPr sz="2500" spc="2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απαραίτητα</a:t>
            </a:r>
            <a:r>
              <a:rPr sz="2500" spc="4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από</a:t>
            </a:r>
            <a:endParaRPr sz="25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εριστικότητα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5600" algn="l"/>
              </a:tabLst>
            </a:pPr>
            <a:r>
              <a:rPr sz="175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75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pc="-5" dirty="0"/>
              <a:t>ζάλη</a:t>
            </a:r>
            <a:r>
              <a:rPr spc="5" dirty="0"/>
              <a:t> </a:t>
            </a:r>
            <a:r>
              <a:rPr spc="-5" dirty="0"/>
              <a:t>ή </a:t>
            </a:r>
            <a:r>
              <a:rPr spc="-10" dirty="0"/>
              <a:t>τάση</a:t>
            </a:r>
            <a:r>
              <a:rPr spc="-5" dirty="0"/>
              <a:t> </a:t>
            </a:r>
            <a:r>
              <a:rPr spc="-10" dirty="0"/>
              <a:t>λιποθυμίας</a:t>
            </a: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sz="175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75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pc="-10" dirty="0"/>
              <a:t>κόμπο</a:t>
            </a:r>
            <a:r>
              <a:rPr spc="10" dirty="0"/>
              <a:t> </a:t>
            </a:r>
            <a:r>
              <a:rPr spc="-5" dirty="0"/>
              <a:t>στο </a:t>
            </a:r>
            <a:r>
              <a:rPr spc="-10" dirty="0"/>
              <a:t>λαιμό</a:t>
            </a:r>
            <a:r>
              <a:rPr spc="15" dirty="0"/>
              <a:t> </a:t>
            </a:r>
            <a:r>
              <a:rPr spc="-5" dirty="0"/>
              <a:t>ή αίσθημα</a:t>
            </a:r>
            <a:r>
              <a:rPr spc="25" dirty="0"/>
              <a:t> </a:t>
            </a:r>
            <a:r>
              <a:rPr spc="-5" dirty="0"/>
              <a:t>πνιγμού</a:t>
            </a: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sz="175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75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pc="-10" dirty="0"/>
              <a:t>ταχυκαρδίες</a:t>
            </a: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sz="175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75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pc="-10" dirty="0"/>
              <a:t>ονυχοφαγία</a:t>
            </a: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sz="175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75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pc="-5" dirty="0"/>
              <a:t>αλλαγή</a:t>
            </a:r>
            <a:r>
              <a:rPr spc="10" dirty="0"/>
              <a:t> </a:t>
            </a:r>
            <a:r>
              <a:rPr spc="-5" dirty="0"/>
              <a:t>στις</a:t>
            </a:r>
            <a:r>
              <a:rPr spc="-10" dirty="0"/>
              <a:t> </a:t>
            </a:r>
            <a:r>
              <a:rPr spc="-5" dirty="0"/>
              <a:t>συνήθειες</a:t>
            </a:r>
            <a:r>
              <a:rPr spc="25" dirty="0"/>
              <a:t> </a:t>
            </a:r>
            <a:r>
              <a:rPr spc="-10" dirty="0"/>
              <a:t>του </a:t>
            </a:r>
            <a:r>
              <a:rPr spc="-5" dirty="0"/>
              <a:t>ύπνου</a:t>
            </a: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sz="175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75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pc="-5" dirty="0"/>
              <a:t>πονοκεφάλους</a:t>
            </a: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5600" algn="l"/>
              </a:tabLst>
            </a:pPr>
            <a:r>
              <a:rPr sz="175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75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pc="-5" dirty="0"/>
              <a:t>προβλήματα</a:t>
            </a:r>
            <a:r>
              <a:rPr spc="5" dirty="0"/>
              <a:t> </a:t>
            </a:r>
            <a:r>
              <a:rPr spc="-5" dirty="0"/>
              <a:t>στο</a:t>
            </a:r>
            <a:r>
              <a:rPr spc="-25" dirty="0"/>
              <a:t> </a:t>
            </a:r>
            <a:r>
              <a:rPr spc="-5" dirty="0"/>
              <a:t>στομάχι</a:t>
            </a: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75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endParaRPr sz="1750">
              <a:latin typeface="Wingdings 2"/>
              <a:cs typeface="Wingdings 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9144" y="4245102"/>
            <a:ext cx="683768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κάνει</a:t>
            </a:r>
            <a:r>
              <a:rPr sz="25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συχνά</a:t>
            </a:r>
            <a:r>
              <a:rPr sz="2500" spc="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λάθη,</a:t>
            </a:r>
            <a:r>
              <a:rPr sz="25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σα</a:t>
            </a:r>
            <a:r>
              <a:rPr sz="2500" spc="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να</a:t>
            </a:r>
            <a:r>
              <a:rPr sz="25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"λέει"</a:t>
            </a:r>
            <a:r>
              <a:rPr sz="25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με</a:t>
            </a:r>
            <a:r>
              <a:rPr sz="25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τον</a:t>
            </a:r>
            <a:r>
              <a:rPr sz="25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τρόπο</a:t>
            </a:r>
            <a:r>
              <a:rPr sz="25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του</a:t>
            </a:r>
            <a:endParaRPr sz="25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4549902"/>
            <a:ext cx="7632700" cy="14732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5080">
              <a:lnSpc>
                <a:spcPts val="2400"/>
              </a:lnSpc>
              <a:spcBef>
                <a:spcPts val="675"/>
              </a:spcBef>
            </a:pP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στους</a:t>
            </a:r>
            <a:r>
              <a:rPr sz="2500" spc="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άλλους</a:t>
            </a:r>
            <a:r>
              <a:rPr sz="2500" spc="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ότι 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"τα</a:t>
            </a:r>
            <a:r>
              <a:rPr sz="25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έχει</a:t>
            </a:r>
            <a:r>
              <a:rPr sz="25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χαμένα"</a:t>
            </a:r>
            <a:r>
              <a:rPr sz="2500" spc="3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και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 ότι</a:t>
            </a:r>
            <a:r>
              <a:rPr sz="2500" spc="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δεν</a:t>
            </a:r>
            <a:r>
              <a:rPr sz="25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ξέρει </a:t>
            </a:r>
            <a:r>
              <a:rPr sz="2500" spc="-73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πώς</a:t>
            </a:r>
            <a:r>
              <a:rPr sz="25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να αντιδράσει</a:t>
            </a:r>
            <a:endParaRPr sz="25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  <a:tabLst>
                <a:tab pos="355600" algn="l"/>
              </a:tabLst>
            </a:pPr>
            <a:r>
              <a:rPr sz="175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75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δείχνει</a:t>
            </a:r>
            <a:r>
              <a:rPr sz="25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πελαγωμένος</a:t>
            </a:r>
            <a:r>
              <a:rPr sz="2500" spc="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σε</a:t>
            </a:r>
            <a:r>
              <a:rPr sz="2500" spc="-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απλές</a:t>
            </a:r>
            <a:r>
              <a:rPr sz="2500" spc="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δουλειές</a:t>
            </a:r>
            <a:endParaRPr sz="25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sz="175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75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πίνει</a:t>
            </a:r>
            <a:r>
              <a:rPr sz="25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ή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 καπνίζει</a:t>
            </a:r>
            <a:r>
              <a:rPr sz="2500" spc="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στα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 κρυφά.</a:t>
            </a:r>
            <a:endParaRPr sz="25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6700" y="931163"/>
            <a:ext cx="8877300" cy="1076325"/>
            <a:chOff x="266700" y="931163"/>
            <a:chExt cx="8877300" cy="10763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5111" y="1046987"/>
              <a:ext cx="8628888" cy="182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700" y="931163"/>
              <a:ext cx="6460236" cy="5288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700" y="1479804"/>
              <a:ext cx="8244840" cy="52730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468884"/>
            <a:ext cx="7705090" cy="11245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</a:pPr>
            <a:r>
              <a:rPr sz="3600" spc="-5" dirty="0"/>
              <a:t>ΑΝ</a:t>
            </a:r>
            <a:r>
              <a:rPr sz="3600" dirty="0"/>
              <a:t> </a:t>
            </a:r>
            <a:r>
              <a:rPr sz="3600" spc="-5" dirty="0"/>
              <a:t>ΔΕΝ ΗΡΕΜΗΣΕΙΣ,</a:t>
            </a:r>
            <a:r>
              <a:rPr sz="3600" spc="5" dirty="0"/>
              <a:t> </a:t>
            </a:r>
            <a:r>
              <a:rPr sz="3600" dirty="0"/>
              <a:t>ΤΗ </a:t>
            </a:r>
            <a:r>
              <a:rPr sz="3600" spc="5" dirty="0"/>
              <a:t> </a:t>
            </a:r>
            <a:r>
              <a:rPr sz="3600" spc="-5" dirty="0"/>
              <a:t>ΔΙΑΚΡΙΝΟΥΣΑ</a:t>
            </a:r>
            <a:r>
              <a:rPr sz="3600" spc="-10" dirty="0"/>
              <a:t> </a:t>
            </a:r>
            <a:r>
              <a:rPr sz="3600" spc="-5" dirty="0"/>
              <a:t>ΔΕ</a:t>
            </a:r>
            <a:r>
              <a:rPr sz="3600" spc="-25" dirty="0"/>
              <a:t> </a:t>
            </a:r>
            <a:r>
              <a:rPr sz="3600" spc="5" dirty="0"/>
              <a:t>ΘΑ</a:t>
            </a:r>
            <a:r>
              <a:rPr sz="3600" spc="-25" dirty="0"/>
              <a:t> </a:t>
            </a:r>
            <a:r>
              <a:rPr sz="3600" dirty="0"/>
              <a:t>ΤΗ</a:t>
            </a:r>
            <a:r>
              <a:rPr sz="3600" spc="-20" dirty="0"/>
              <a:t> </a:t>
            </a:r>
            <a:r>
              <a:rPr sz="3600" spc="-5" dirty="0"/>
              <a:t>ΒΡΕΙΣ…</a:t>
            </a:r>
            <a:endParaRPr sz="3600"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31975" y="1988819"/>
            <a:ext cx="6624828" cy="43205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" y="1028700"/>
            <a:ext cx="9029700" cy="528955"/>
            <a:chOff x="114300" y="1028700"/>
            <a:chExt cx="9029700" cy="5289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00" y="1028700"/>
              <a:ext cx="3421379" cy="5288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12007" y="1028700"/>
              <a:ext cx="3102864" cy="5288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85103" y="1028700"/>
              <a:ext cx="2508504" cy="52882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3540" y="566673"/>
            <a:ext cx="76415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ΣΥΝΕΠΕΙΕΣ</a:t>
            </a:r>
            <a:r>
              <a:rPr sz="3600" spc="20" dirty="0"/>
              <a:t> </a:t>
            </a:r>
            <a:r>
              <a:rPr sz="3600" spc="-5" dirty="0"/>
              <a:t>ΣΧΟΛΙΚΟΥ</a:t>
            </a:r>
            <a:r>
              <a:rPr sz="3600" spc="-30" dirty="0"/>
              <a:t> </a:t>
            </a:r>
            <a:r>
              <a:rPr sz="3600" spc="-5" dirty="0"/>
              <a:t>ΑΓΧΟΥΣ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383540" y="1491183"/>
            <a:ext cx="8373745" cy="4471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 algn="ctr">
              <a:lnSpc>
                <a:spcPct val="100000"/>
              </a:lnSpc>
              <a:spcBef>
                <a:spcPts val="100"/>
              </a:spcBef>
            </a:pP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Σωματικές</a:t>
            </a:r>
            <a:r>
              <a:rPr sz="2700" spc="-3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διαταραχές</a:t>
            </a:r>
            <a:endParaRPr sz="2700">
              <a:latin typeface="Comic Sans MS"/>
              <a:cs typeface="Comic Sans MS"/>
            </a:endParaRPr>
          </a:p>
          <a:p>
            <a:pPr marL="355600" indent="-342900">
              <a:lnSpc>
                <a:spcPts val="2915"/>
              </a:lnSpc>
              <a:spcBef>
                <a:spcPts val="3244"/>
              </a:spcBef>
              <a:buClr>
                <a:srgbClr val="EFA12D"/>
              </a:buClr>
              <a:buSzPct val="68518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Το</a:t>
            </a:r>
            <a:r>
              <a:rPr sz="2700" spc="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άγχος</a:t>
            </a:r>
            <a:r>
              <a:rPr sz="27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μπορεί</a:t>
            </a:r>
            <a:r>
              <a:rPr sz="2700" spc="2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να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 αυξήσει</a:t>
            </a:r>
            <a:r>
              <a:rPr sz="2700" spc="-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την</a:t>
            </a:r>
            <a:r>
              <a:rPr sz="27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πίεση</a:t>
            </a:r>
            <a:r>
              <a:rPr sz="2700" spc="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του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αίματος</a:t>
            </a:r>
            <a:r>
              <a:rPr sz="27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,</a:t>
            </a:r>
            <a:endParaRPr sz="2700">
              <a:latin typeface="Comic Sans MS"/>
              <a:cs typeface="Comic Sans MS"/>
            </a:endParaRPr>
          </a:p>
          <a:p>
            <a:pPr marL="355600" marR="477520">
              <a:lnSpc>
                <a:spcPts val="2600"/>
              </a:lnSpc>
              <a:spcBef>
                <a:spcPts val="295"/>
              </a:spcBef>
            </a:pP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η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οποία</a:t>
            </a:r>
            <a:r>
              <a:rPr sz="2700" spc="5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με την</a:t>
            </a:r>
            <a:r>
              <a:rPr sz="27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σειρά</a:t>
            </a:r>
            <a:r>
              <a:rPr sz="2700" spc="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της</a:t>
            </a:r>
            <a:r>
              <a:rPr sz="27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αυξάνει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τις</a:t>
            </a:r>
            <a:r>
              <a:rPr sz="27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πιθανότητες </a:t>
            </a:r>
            <a:r>
              <a:rPr sz="2700" spc="-79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καρδιακής</a:t>
            </a:r>
            <a:r>
              <a:rPr sz="27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προσβολής</a:t>
            </a:r>
            <a:r>
              <a:rPr sz="2700" spc="5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ή</a:t>
            </a:r>
            <a:r>
              <a:rPr sz="2700" spc="-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εγκεφαλικού</a:t>
            </a:r>
            <a:r>
              <a:rPr sz="27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επεισοδίου.</a:t>
            </a:r>
            <a:endParaRPr sz="2700">
              <a:latin typeface="Comic Sans MS"/>
              <a:cs typeface="Comic Sans MS"/>
            </a:endParaRPr>
          </a:p>
          <a:p>
            <a:pPr marL="355600" marR="765810" indent="-342900">
              <a:lnSpc>
                <a:spcPct val="80000"/>
              </a:lnSpc>
              <a:spcBef>
                <a:spcPts val="660"/>
              </a:spcBef>
              <a:buClr>
                <a:srgbClr val="EFA12D"/>
              </a:buClr>
              <a:buSzPct val="68518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Μερικά</a:t>
            </a:r>
            <a:r>
              <a:rPr sz="27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άτομα</a:t>
            </a:r>
            <a:r>
              <a:rPr sz="27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εμφανίζουν</a:t>
            </a:r>
            <a:r>
              <a:rPr sz="27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ευερέθιστη</a:t>
            </a:r>
            <a:r>
              <a:rPr sz="2700" spc="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κύστη</a:t>
            </a:r>
            <a:r>
              <a:rPr sz="27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ως </a:t>
            </a:r>
            <a:r>
              <a:rPr sz="2700" spc="-79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αντίδραση</a:t>
            </a:r>
            <a:r>
              <a:rPr sz="27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σε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πιεστικά</a:t>
            </a:r>
            <a:r>
              <a:rPr sz="2700" spc="2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γεγονότα</a:t>
            </a:r>
            <a:r>
              <a:rPr sz="2700" spc="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(συχνοουρία).</a:t>
            </a:r>
            <a:endParaRPr sz="2700">
              <a:latin typeface="Comic Sans MS"/>
              <a:cs typeface="Comic Sans MS"/>
            </a:endParaRPr>
          </a:p>
          <a:p>
            <a:pPr marL="355600" marR="711835" indent="-342900">
              <a:lnSpc>
                <a:spcPct val="80000"/>
              </a:lnSpc>
              <a:spcBef>
                <a:spcPts val="650"/>
              </a:spcBef>
              <a:buClr>
                <a:srgbClr val="EFA12D"/>
              </a:buClr>
              <a:buSzPct val="68518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Η</a:t>
            </a:r>
            <a:r>
              <a:rPr sz="27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τριχόπτωση</a:t>
            </a:r>
            <a:r>
              <a:rPr sz="2700" spc="4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πολλές</a:t>
            </a:r>
            <a:r>
              <a:rPr sz="2700" spc="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φορές</a:t>
            </a:r>
            <a:r>
              <a:rPr sz="2700" spc="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αποτελεί</a:t>
            </a:r>
            <a:r>
              <a:rPr sz="2700" spc="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συνέπεια </a:t>
            </a:r>
            <a:r>
              <a:rPr sz="2700" spc="-79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υπερβολικού</a:t>
            </a:r>
            <a:r>
              <a:rPr sz="2700" spc="3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άγχους.</a:t>
            </a:r>
            <a:endParaRPr sz="2700">
              <a:latin typeface="Comic Sans MS"/>
              <a:cs typeface="Comic Sans MS"/>
            </a:endParaRPr>
          </a:p>
          <a:p>
            <a:pPr marL="355600" indent="-342900">
              <a:lnSpc>
                <a:spcPts val="2915"/>
              </a:lnSpc>
              <a:buClr>
                <a:srgbClr val="EFA12D"/>
              </a:buClr>
              <a:buSzPct val="68518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Πολλά</a:t>
            </a:r>
            <a:r>
              <a:rPr sz="27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άτομα</a:t>
            </a:r>
            <a:r>
              <a:rPr sz="27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που</a:t>
            </a:r>
            <a:r>
              <a:rPr sz="27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βρίσκονται</a:t>
            </a:r>
            <a:r>
              <a:rPr sz="2700" spc="5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κάτω από</a:t>
            </a:r>
            <a:r>
              <a:rPr sz="27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υπερβολική</a:t>
            </a:r>
            <a:endParaRPr sz="2700">
              <a:latin typeface="Comic Sans MS"/>
              <a:cs typeface="Comic Sans MS"/>
            </a:endParaRPr>
          </a:p>
          <a:p>
            <a:pPr marL="355600" marR="5080">
              <a:lnSpc>
                <a:spcPts val="2590"/>
              </a:lnSpc>
              <a:spcBef>
                <a:spcPts val="305"/>
              </a:spcBef>
            </a:pP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πίεση</a:t>
            </a:r>
            <a:r>
              <a:rPr sz="27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και</a:t>
            </a:r>
            <a:r>
              <a:rPr sz="2700" spc="-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στρες συχνά</a:t>
            </a:r>
            <a:r>
              <a:rPr sz="27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εμφανίζουν πληγές στο</a:t>
            </a:r>
            <a:r>
              <a:rPr sz="2700" spc="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στόμα </a:t>
            </a:r>
            <a:r>
              <a:rPr sz="2700" spc="-79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(επιχείλιος</a:t>
            </a:r>
            <a:r>
              <a:rPr sz="2700" spc="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έρπης</a:t>
            </a:r>
            <a:r>
              <a:rPr sz="27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κλπ).</a:t>
            </a:r>
            <a:endParaRPr sz="27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" y="1028700"/>
            <a:ext cx="9029700" cy="528955"/>
            <a:chOff x="114300" y="1028700"/>
            <a:chExt cx="9029700" cy="5289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00" y="1028700"/>
              <a:ext cx="2296668" cy="5288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4248" y="1028700"/>
              <a:ext cx="2645664" cy="5288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3191" y="1028700"/>
              <a:ext cx="3421379" cy="52882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3540" y="566673"/>
            <a:ext cx="6972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ΑΚΟΜΗ</a:t>
            </a:r>
            <a:r>
              <a:rPr sz="3600" spc="-15" dirty="0"/>
              <a:t> </a:t>
            </a:r>
            <a:r>
              <a:rPr sz="3600" spc="-5" dirty="0"/>
              <a:t>ΜΕΡΙΚΕΣ</a:t>
            </a:r>
            <a:r>
              <a:rPr sz="3600" spc="-15" dirty="0"/>
              <a:t> </a:t>
            </a:r>
            <a:r>
              <a:rPr sz="3600" spc="-10" dirty="0"/>
              <a:t>ΣΥΝΕΠΕΙΕΣ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383540" y="1590243"/>
            <a:ext cx="5035550" cy="417258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55600" marR="128270" indent="-342900">
              <a:lnSpc>
                <a:spcPts val="1920"/>
              </a:lnSpc>
              <a:spcBef>
                <a:spcPts val="570"/>
              </a:spcBef>
              <a:tabLst>
                <a:tab pos="354965" algn="l"/>
              </a:tabLst>
            </a:pPr>
            <a:r>
              <a:rPr sz="140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40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Άσθμα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και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άλλα πνευμονικά προβλήματα </a:t>
            </a:r>
            <a:r>
              <a:rPr sz="2000" spc="-59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μπορεί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να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χειροτερεύουν εξαιτίας του </a:t>
            </a:r>
            <a:r>
              <a:rPr sz="20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υπερβολικού</a:t>
            </a:r>
            <a:r>
              <a:rPr sz="2000" spc="-4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άγχους.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ts val="2160"/>
              </a:lnSpc>
              <a:spcBef>
                <a:spcPts val="15"/>
              </a:spcBef>
              <a:tabLst>
                <a:tab pos="354965" algn="l"/>
              </a:tabLst>
            </a:pPr>
            <a:r>
              <a:rPr sz="140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40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Πολλά</a:t>
            </a:r>
            <a:r>
              <a:rPr sz="2000" spc="-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άτομα</a:t>
            </a:r>
            <a:r>
              <a:rPr sz="2000" spc="-4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εξαιτίας</a:t>
            </a:r>
            <a:r>
              <a:rPr sz="2000" spc="-4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υπερβολικού</a:t>
            </a:r>
            <a:endParaRPr sz="2000">
              <a:latin typeface="Comic Sans MS"/>
              <a:cs typeface="Comic Sans MS"/>
            </a:endParaRPr>
          </a:p>
          <a:p>
            <a:pPr marL="355600" marR="21590">
              <a:lnSpc>
                <a:spcPct val="80100"/>
              </a:lnSpc>
              <a:spcBef>
                <a:spcPts val="240"/>
              </a:spcBef>
            </a:pP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άγχους</a:t>
            </a:r>
            <a:r>
              <a:rPr sz="2000" spc="-3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εμφανίζουν</a:t>
            </a:r>
            <a:r>
              <a:rPr sz="2000" spc="-4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αύξηση</a:t>
            </a:r>
            <a:r>
              <a:rPr sz="2000" spc="-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του</a:t>
            </a:r>
            <a:r>
              <a:rPr sz="2000" spc="-2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σακχάρου </a:t>
            </a:r>
            <a:r>
              <a:rPr sz="2000" spc="-58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στο αίμα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καθώς και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δυσλειτουργία του </a:t>
            </a:r>
            <a:r>
              <a:rPr sz="20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θυρεοειδούς</a:t>
            </a:r>
            <a:r>
              <a:rPr sz="2000" spc="-3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αδένα.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ts val="2160"/>
              </a:lnSpc>
              <a:tabLst>
                <a:tab pos="354965" algn="l"/>
              </a:tabLst>
            </a:pPr>
            <a:r>
              <a:rPr sz="140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40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Το</a:t>
            </a:r>
            <a:r>
              <a:rPr sz="2000" spc="-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άγχος</a:t>
            </a:r>
            <a:r>
              <a:rPr sz="2000" spc="-2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μπορεί</a:t>
            </a:r>
            <a:r>
              <a:rPr sz="2000" spc="-3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να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προκαλέσει</a:t>
            </a:r>
            <a:r>
              <a:rPr sz="2000" spc="-2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ή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 να</a:t>
            </a:r>
            <a:endParaRPr sz="2000">
              <a:latin typeface="Comic Sans MS"/>
              <a:cs typeface="Comic Sans MS"/>
            </a:endParaRPr>
          </a:p>
          <a:p>
            <a:pPr marL="355600">
              <a:lnSpc>
                <a:spcPts val="1920"/>
              </a:lnSpc>
            </a:pP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επιδεινώσει</a:t>
            </a:r>
            <a:r>
              <a:rPr sz="2000" spc="-2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πολλές</a:t>
            </a:r>
            <a:r>
              <a:rPr sz="2000" spc="-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ασθένειες</a:t>
            </a:r>
            <a:r>
              <a:rPr sz="2000" spc="-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της</a:t>
            </a:r>
            <a:endParaRPr sz="2000">
              <a:latin typeface="Comic Sans MS"/>
              <a:cs typeface="Comic Sans MS"/>
            </a:endParaRPr>
          </a:p>
          <a:p>
            <a:pPr marL="355600">
              <a:lnSpc>
                <a:spcPts val="1920"/>
              </a:lnSpc>
            </a:pP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πεπτικής</a:t>
            </a:r>
            <a:r>
              <a:rPr sz="2000" spc="-4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οδού</a:t>
            </a:r>
            <a:r>
              <a:rPr sz="2000" spc="-2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όπως</a:t>
            </a:r>
            <a:r>
              <a:rPr sz="2000" spc="-2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είναι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η δυσπεψία,</a:t>
            </a:r>
            <a:r>
              <a:rPr sz="2000" spc="-4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τα</a:t>
            </a:r>
            <a:endParaRPr sz="2000">
              <a:latin typeface="Comic Sans MS"/>
              <a:cs typeface="Comic Sans MS"/>
            </a:endParaRPr>
          </a:p>
          <a:p>
            <a:pPr marL="355600">
              <a:lnSpc>
                <a:spcPts val="1920"/>
              </a:lnSpc>
            </a:pP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έλκη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 και</a:t>
            </a:r>
            <a:r>
              <a:rPr sz="2000" spc="-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το</a:t>
            </a:r>
            <a:r>
              <a:rPr sz="2000" spc="-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σύνδρομο</a:t>
            </a:r>
            <a:r>
              <a:rPr sz="2000" spc="-3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ευερέθιστου</a:t>
            </a:r>
            <a:endParaRPr sz="2000">
              <a:latin typeface="Comic Sans MS"/>
              <a:cs typeface="Comic Sans MS"/>
            </a:endParaRPr>
          </a:p>
          <a:p>
            <a:pPr marL="355600">
              <a:lnSpc>
                <a:spcPts val="2160"/>
              </a:lnSpc>
            </a:pP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εντέρου.</a:t>
            </a:r>
            <a:endParaRPr sz="2000">
              <a:latin typeface="Comic Sans MS"/>
              <a:cs typeface="Comic Sans MS"/>
            </a:endParaRPr>
          </a:p>
          <a:p>
            <a:pPr marL="355600" marR="128905" indent="-342900">
              <a:lnSpc>
                <a:spcPts val="1920"/>
              </a:lnSpc>
              <a:spcBef>
                <a:spcPts val="465"/>
              </a:spcBef>
              <a:tabLst>
                <a:tab pos="354965" algn="l"/>
              </a:tabLst>
            </a:pPr>
            <a:r>
              <a:rPr sz="140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40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Το έντονο στρες μπορεί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να οδηγήσει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 πολύ συχνά στην υπερβολική απώλεια ή </a:t>
            </a:r>
            <a:r>
              <a:rPr sz="2000" spc="-58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την</a:t>
            </a:r>
            <a:r>
              <a:rPr sz="2000" spc="-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υπερβολική</a:t>
            </a:r>
            <a:r>
              <a:rPr sz="2000" spc="-3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αύξηση</a:t>
            </a:r>
            <a:r>
              <a:rPr sz="2000" spc="-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βάρους</a:t>
            </a:r>
            <a:r>
              <a:rPr sz="2000" spc="-3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(νευρική </a:t>
            </a:r>
            <a:r>
              <a:rPr sz="2000" spc="-58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ανορεξία</a:t>
            </a:r>
            <a:r>
              <a:rPr sz="2000" spc="-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ή βουλιμία).</a:t>
            </a:r>
            <a:endParaRPr sz="2000">
              <a:latin typeface="Comic Sans MS"/>
              <a:cs typeface="Comic Sans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24144" y="1629155"/>
            <a:ext cx="3096768" cy="42336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5260" y="778763"/>
            <a:ext cx="8968740" cy="841375"/>
            <a:chOff x="175260" y="778763"/>
            <a:chExt cx="8968740" cy="841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260" y="778763"/>
              <a:ext cx="2121408" cy="4145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2911" y="778763"/>
              <a:ext cx="2107691" cy="4145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35324" y="778763"/>
              <a:ext cx="2973324" cy="4145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77939" y="778763"/>
              <a:ext cx="2389632" cy="4145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5260" y="1205483"/>
              <a:ext cx="1437132" cy="414527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072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ΩΣΤΟΣΟ</a:t>
            </a:r>
            <a:r>
              <a:rPr sz="2800" spc="5" dirty="0"/>
              <a:t> </a:t>
            </a:r>
            <a:r>
              <a:rPr sz="2800" spc="-10" dirty="0"/>
              <a:t>ΥΠΑΡΧΕΙ</a:t>
            </a:r>
            <a:r>
              <a:rPr sz="2800" spc="5" dirty="0"/>
              <a:t> </a:t>
            </a:r>
            <a:r>
              <a:rPr sz="2800" spc="-10" dirty="0"/>
              <a:t>ΑΝΤΙΚΤΥΠΟΣ</a:t>
            </a:r>
            <a:r>
              <a:rPr sz="2800" spc="35" dirty="0"/>
              <a:t> </a:t>
            </a:r>
            <a:r>
              <a:rPr sz="2800" spc="-5" dirty="0"/>
              <a:t>ΚΑΙ </a:t>
            </a:r>
            <a:r>
              <a:rPr sz="2800" spc="-10" dirty="0"/>
              <a:t>ΣΤΗΝ </a:t>
            </a:r>
            <a:r>
              <a:rPr sz="2800" spc="-819" dirty="0"/>
              <a:t> </a:t>
            </a:r>
            <a:r>
              <a:rPr sz="2800" spc="-5" dirty="0"/>
              <a:t>ΨΥΧΗ</a:t>
            </a:r>
            <a:endParaRPr sz="2800"/>
          </a:p>
        </p:txBody>
      </p:sp>
      <p:sp>
        <p:nvSpPr>
          <p:cNvPr id="9" name="object 9"/>
          <p:cNvSpPr txBox="1"/>
          <p:nvPr/>
        </p:nvSpPr>
        <p:spPr>
          <a:xfrm>
            <a:off x="383540" y="1524761"/>
            <a:ext cx="4826000" cy="501015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59"/>
              </a:spcBef>
            </a:pPr>
            <a:r>
              <a:rPr sz="210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2100" spc="5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Comic Sans MS"/>
                <a:cs typeface="Comic Sans MS"/>
              </a:rPr>
              <a:t>Πολλά ψυχικά και </a:t>
            </a: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 συναισθηματικά </a:t>
            </a:r>
            <a:r>
              <a:rPr sz="30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Comic Sans MS"/>
                <a:cs typeface="Comic Sans MS"/>
              </a:rPr>
              <a:t>προβλήματα</a:t>
            </a:r>
            <a:r>
              <a:rPr sz="30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Comic Sans MS"/>
                <a:cs typeface="Comic Sans MS"/>
              </a:rPr>
              <a:t>προκαλούνται </a:t>
            </a:r>
            <a:r>
              <a:rPr sz="3000" spc="-88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ή εντείνονται από έντονο </a:t>
            </a:r>
            <a:r>
              <a:rPr sz="30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άγχος. </a:t>
            </a:r>
            <a:r>
              <a:rPr sz="3000" spc="-5" dirty="0">
                <a:solidFill>
                  <a:srgbClr val="4E3A2F"/>
                </a:solidFill>
                <a:latin typeface="Comic Sans MS"/>
                <a:cs typeface="Comic Sans MS"/>
              </a:rPr>
              <a:t>Σύμφωνα</a:t>
            </a: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Comic Sans MS"/>
                <a:cs typeface="Comic Sans MS"/>
              </a:rPr>
              <a:t>με </a:t>
            </a: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 μελέτες </a:t>
            </a:r>
            <a:r>
              <a:rPr sz="3000" spc="-5" dirty="0">
                <a:solidFill>
                  <a:srgbClr val="4E3A2F"/>
                </a:solidFill>
                <a:latin typeface="Comic Sans MS"/>
                <a:cs typeface="Comic Sans MS"/>
              </a:rPr>
              <a:t>το </a:t>
            </a: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10% </a:t>
            </a:r>
            <a:r>
              <a:rPr sz="3000" spc="-5" dirty="0">
                <a:solidFill>
                  <a:srgbClr val="4E3A2F"/>
                </a:solidFill>
                <a:latin typeface="Comic Sans MS"/>
                <a:cs typeface="Comic Sans MS"/>
              </a:rPr>
              <a:t>του </a:t>
            </a: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Comic Sans MS"/>
                <a:cs typeface="Comic Sans MS"/>
              </a:rPr>
              <a:t>πληθυσμού</a:t>
            </a: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 απευθύνεται </a:t>
            </a:r>
            <a:r>
              <a:rPr sz="30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Comic Sans MS"/>
                <a:cs typeface="Comic Sans MS"/>
              </a:rPr>
              <a:t>κάποια </a:t>
            </a: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στιγμή</a:t>
            </a:r>
            <a:r>
              <a:rPr sz="3000" spc="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σε</a:t>
            </a:r>
            <a:r>
              <a:rPr sz="3000" spc="-5" dirty="0">
                <a:solidFill>
                  <a:srgbClr val="4E3A2F"/>
                </a:solidFill>
                <a:latin typeface="Comic Sans MS"/>
                <a:cs typeface="Comic Sans MS"/>
              </a:rPr>
              <a:t> γιατρό </a:t>
            </a: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Comic Sans MS"/>
                <a:cs typeface="Comic Sans MS"/>
              </a:rPr>
              <a:t>λόγω </a:t>
            </a: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του </a:t>
            </a:r>
            <a:r>
              <a:rPr sz="3000" spc="-5" dirty="0">
                <a:solidFill>
                  <a:srgbClr val="4E3A2F"/>
                </a:solidFill>
                <a:latin typeface="Comic Sans MS"/>
                <a:cs typeface="Comic Sans MS"/>
              </a:rPr>
              <a:t>άγχους </a:t>
            </a: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ενώ το </a:t>
            </a:r>
            <a:r>
              <a:rPr sz="30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Comic Sans MS"/>
                <a:cs typeface="Comic Sans MS"/>
              </a:rPr>
              <a:t>2% </a:t>
            </a: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- </a:t>
            </a:r>
            <a:r>
              <a:rPr sz="3000" spc="-5" dirty="0">
                <a:solidFill>
                  <a:srgbClr val="4E3A2F"/>
                </a:solidFill>
                <a:latin typeface="Comic Sans MS"/>
                <a:cs typeface="Comic Sans MS"/>
              </a:rPr>
              <a:t>4% του πληθυσμού </a:t>
            </a: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 πάσχει</a:t>
            </a:r>
            <a:r>
              <a:rPr sz="3000" spc="-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από</a:t>
            </a:r>
            <a:r>
              <a:rPr sz="30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Comic Sans MS"/>
                <a:cs typeface="Comic Sans MS"/>
              </a:rPr>
              <a:t>κάποια </a:t>
            </a: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 διαταραχή</a:t>
            </a:r>
            <a:r>
              <a:rPr sz="30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άγχους.</a:t>
            </a:r>
            <a:endParaRPr sz="3000">
              <a:latin typeface="Comic Sans MS"/>
              <a:cs typeface="Comic Sans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79364" y="1772411"/>
            <a:ext cx="3194304" cy="439216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" y="1028700"/>
            <a:ext cx="9029700" cy="528955"/>
            <a:chOff x="114300" y="1028700"/>
            <a:chExt cx="9029700" cy="5289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00" y="1028700"/>
              <a:ext cx="2182368" cy="5288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2788" y="1028700"/>
              <a:ext cx="873251" cy="52882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566673"/>
            <a:ext cx="19532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ΤΕΛΟΣ…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581659" y="1532382"/>
            <a:ext cx="4583430" cy="488251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05740" marR="5080" indent="-193675">
              <a:lnSpc>
                <a:spcPts val="2920"/>
              </a:lnSpc>
              <a:spcBef>
                <a:spcPts val="459"/>
              </a:spcBef>
            </a:pP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Το </a:t>
            </a:r>
            <a:r>
              <a:rPr sz="2700" spc="-10" dirty="0">
                <a:solidFill>
                  <a:srgbClr val="4E3A2F"/>
                </a:solidFill>
                <a:latin typeface="Comic Sans MS"/>
                <a:cs typeface="Comic Sans MS"/>
              </a:rPr>
              <a:t>υπερβολικό</a:t>
            </a:r>
            <a:r>
              <a:rPr sz="2700" spc="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άγχος</a:t>
            </a:r>
            <a:r>
              <a:rPr sz="27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μπορεί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να</a:t>
            </a:r>
            <a:r>
              <a:rPr sz="2700" spc="-2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προκαλέσει</a:t>
            </a:r>
            <a:r>
              <a:rPr sz="27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τις λεγόμενες</a:t>
            </a:r>
            <a:endParaRPr sz="2700">
              <a:latin typeface="Comic Sans MS"/>
              <a:cs typeface="Comic Sans MS"/>
            </a:endParaRPr>
          </a:p>
          <a:p>
            <a:pPr marL="193675" algn="ctr">
              <a:lnSpc>
                <a:spcPts val="2710"/>
              </a:lnSpc>
            </a:pP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αγχώδεις</a:t>
            </a:r>
            <a:r>
              <a:rPr sz="2700" spc="-2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διαταραχές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οι</a:t>
            </a:r>
            <a:endParaRPr sz="2700">
              <a:latin typeface="Comic Sans MS"/>
              <a:cs typeface="Comic Sans MS"/>
            </a:endParaRPr>
          </a:p>
          <a:p>
            <a:pPr marL="278130" marR="78105" indent="-1270" algn="ctr">
              <a:lnSpc>
                <a:spcPct val="90000"/>
              </a:lnSpc>
              <a:spcBef>
                <a:spcPts val="165"/>
              </a:spcBef>
            </a:pP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οποίες</a:t>
            </a:r>
            <a:r>
              <a:rPr sz="2700" spc="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συνοπτικά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διακρίνονται</a:t>
            </a:r>
            <a:r>
              <a:rPr sz="2700" spc="4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σε:</a:t>
            </a:r>
            <a:r>
              <a:rPr sz="27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διαταραχή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 πανικού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με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ή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χωρίς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αγοραφοβία,</a:t>
            </a:r>
            <a:r>
              <a:rPr sz="2700" spc="2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φοβίες</a:t>
            </a:r>
            <a:r>
              <a:rPr sz="2700" spc="-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όπως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η </a:t>
            </a:r>
            <a:r>
              <a:rPr sz="2700" spc="-79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απλή</a:t>
            </a:r>
            <a:r>
              <a:rPr sz="2700" spc="-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ή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 κοινωνική</a:t>
            </a:r>
            <a:r>
              <a:rPr sz="27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φοβία,</a:t>
            </a:r>
            <a:r>
              <a:rPr sz="27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η </a:t>
            </a:r>
            <a:r>
              <a:rPr sz="27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ψυχαναγκαστική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διαταραχή, </a:t>
            </a:r>
            <a:r>
              <a:rPr sz="2700" spc="-79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η</a:t>
            </a:r>
            <a:r>
              <a:rPr sz="2700" spc="-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διαταραχή</a:t>
            </a:r>
            <a:r>
              <a:rPr sz="2700" spc="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μετά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από </a:t>
            </a:r>
            <a:r>
              <a:rPr sz="27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τραυματικό</a:t>
            </a:r>
            <a:r>
              <a:rPr sz="27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στρες</a:t>
            </a:r>
            <a:r>
              <a:rPr sz="2700" spc="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και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η </a:t>
            </a:r>
            <a:r>
              <a:rPr sz="27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γενικευμένη αγχώδης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 διαταραχή.</a:t>
            </a:r>
            <a:endParaRPr sz="2700">
              <a:latin typeface="Comic Sans MS"/>
              <a:cs typeface="Comic Sans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56276" y="1917192"/>
            <a:ext cx="3491483" cy="36713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79" y="1010411"/>
            <a:ext cx="8148828" cy="4724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598677"/>
            <a:ext cx="766825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C00000"/>
                </a:solidFill>
              </a:rPr>
              <a:t>ΤΡΟΠΟΙ</a:t>
            </a:r>
            <a:r>
              <a:rPr spc="-10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ΔΙΑΧΕΙΡΙΣΗΣ</a:t>
            </a:r>
            <a:r>
              <a:rPr spc="-3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ΤΟΥ</a:t>
            </a:r>
            <a:r>
              <a:rPr spc="-15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ΑΓΧΟΥΣ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1480515"/>
            <a:ext cx="8527415" cy="414147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marR="262255" indent="-342900">
              <a:lnSpc>
                <a:spcPts val="2880"/>
              </a:lnSpc>
              <a:spcBef>
                <a:spcPts val="795"/>
              </a:spcBef>
            </a:pPr>
            <a:r>
              <a:rPr sz="210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2100" spc="5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Comic Sans MS"/>
                <a:cs typeface="Comic Sans MS"/>
              </a:rPr>
              <a:t>Όλα μας τα </a:t>
            </a: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συναισθήματα </a:t>
            </a:r>
            <a:r>
              <a:rPr sz="3000" spc="-5" dirty="0">
                <a:solidFill>
                  <a:srgbClr val="4E3A2F"/>
                </a:solidFill>
                <a:latin typeface="Comic Sans MS"/>
                <a:cs typeface="Comic Sans MS"/>
              </a:rPr>
              <a:t>μπορούν να </a:t>
            </a: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 ελεγχθούν,</a:t>
            </a:r>
            <a:r>
              <a:rPr sz="3000" spc="-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αν εκπαιδευτούμε</a:t>
            </a:r>
            <a:r>
              <a:rPr sz="30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από</a:t>
            </a:r>
            <a:r>
              <a:rPr sz="3000" spc="-5" dirty="0">
                <a:solidFill>
                  <a:srgbClr val="4E3A2F"/>
                </a:solidFill>
                <a:latin typeface="Comic Sans MS"/>
                <a:cs typeface="Comic Sans MS"/>
              </a:rPr>
              <a:t> μικροί</a:t>
            </a: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Comic Sans MS"/>
                <a:cs typeface="Comic Sans MS"/>
              </a:rPr>
              <a:t>να τα</a:t>
            </a:r>
            <a:endParaRPr sz="3000">
              <a:latin typeface="Comic Sans MS"/>
              <a:cs typeface="Comic Sans MS"/>
            </a:endParaRPr>
          </a:p>
          <a:p>
            <a:pPr marL="355600">
              <a:lnSpc>
                <a:spcPts val="2545"/>
              </a:lnSpc>
            </a:pPr>
            <a:r>
              <a:rPr sz="3000" spc="-5" dirty="0">
                <a:solidFill>
                  <a:srgbClr val="4E3A2F"/>
                </a:solidFill>
                <a:latin typeface="Comic Sans MS"/>
                <a:cs typeface="Comic Sans MS"/>
              </a:rPr>
              <a:t>αναγνωρίζουμε,</a:t>
            </a: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Comic Sans MS"/>
                <a:cs typeface="Comic Sans MS"/>
              </a:rPr>
              <a:t>να</a:t>
            </a:r>
            <a:r>
              <a:rPr sz="30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Comic Sans MS"/>
                <a:cs typeface="Comic Sans MS"/>
              </a:rPr>
              <a:t>τα</a:t>
            </a:r>
            <a:r>
              <a:rPr sz="30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αποδεχόμαστε</a:t>
            </a:r>
            <a:r>
              <a:rPr sz="3000" spc="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Comic Sans MS"/>
                <a:cs typeface="Comic Sans MS"/>
              </a:rPr>
              <a:t>και</a:t>
            </a:r>
            <a:r>
              <a:rPr sz="30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Comic Sans MS"/>
                <a:cs typeface="Comic Sans MS"/>
              </a:rPr>
              <a:t>τελικά</a:t>
            </a:r>
            <a:endParaRPr sz="3000">
              <a:latin typeface="Comic Sans MS"/>
              <a:cs typeface="Comic Sans MS"/>
            </a:endParaRPr>
          </a:p>
          <a:p>
            <a:pPr marL="355600" marR="5080">
              <a:lnSpc>
                <a:spcPts val="2880"/>
              </a:lnSpc>
              <a:spcBef>
                <a:spcPts val="340"/>
              </a:spcBef>
            </a:pPr>
            <a:r>
              <a:rPr sz="3000" spc="-5" dirty="0">
                <a:solidFill>
                  <a:srgbClr val="4E3A2F"/>
                </a:solidFill>
                <a:latin typeface="Comic Sans MS"/>
                <a:cs typeface="Comic Sans MS"/>
              </a:rPr>
              <a:t>να</a:t>
            </a: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Comic Sans MS"/>
                <a:cs typeface="Comic Sans MS"/>
              </a:rPr>
              <a:t>τα</a:t>
            </a: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 ελέγχουμε.</a:t>
            </a:r>
            <a:r>
              <a:rPr sz="30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Κυριότατα</a:t>
            </a:r>
            <a:r>
              <a:rPr sz="30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οι έφηβοι</a:t>
            </a:r>
            <a:r>
              <a:rPr sz="3000" spc="-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έχουν</a:t>
            </a:r>
            <a:r>
              <a:rPr sz="30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την </a:t>
            </a:r>
            <a:r>
              <a:rPr sz="3000" spc="-88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ανάγκη</a:t>
            </a:r>
            <a:r>
              <a:rPr sz="30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αυτής</a:t>
            </a:r>
            <a:r>
              <a:rPr sz="3000" spc="-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της</a:t>
            </a:r>
            <a:r>
              <a:rPr sz="3000" spc="-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εκπαίδευσης,</a:t>
            </a:r>
            <a:r>
              <a:rPr sz="3000" spc="-5" dirty="0">
                <a:solidFill>
                  <a:srgbClr val="4E3A2F"/>
                </a:solidFill>
                <a:latin typeface="Comic Sans MS"/>
                <a:cs typeface="Comic Sans MS"/>
              </a:rPr>
              <a:t> ως</a:t>
            </a:r>
            <a:r>
              <a:rPr sz="3000" spc="-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βασικότατου</a:t>
            </a:r>
            <a:endParaRPr sz="3000">
              <a:latin typeface="Comic Sans MS"/>
              <a:cs typeface="Comic Sans MS"/>
            </a:endParaRPr>
          </a:p>
          <a:p>
            <a:pPr marL="355600" marR="191770">
              <a:lnSpc>
                <a:spcPts val="2880"/>
              </a:lnSpc>
            </a:pPr>
            <a:r>
              <a:rPr sz="3000" spc="-5" dirty="0">
                <a:solidFill>
                  <a:srgbClr val="4E3A2F"/>
                </a:solidFill>
                <a:latin typeface="Comic Sans MS"/>
                <a:cs typeface="Comic Sans MS"/>
              </a:rPr>
              <a:t>μέρους </a:t>
            </a: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της προετοιμασίας </a:t>
            </a:r>
            <a:r>
              <a:rPr sz="3000" spc="-5" dirty="0">
                <a:solidFill>
                  <a:srgbClr val="4E3A2F"/>
                </a:solidFill>
                <a:latin typeface="Comic Sans MS"/>
                <a:cs typeface="Comic Sans MS"/>
              </a:rPr>
              <a:t>τους </a:t>
            </a: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για την ενήλικη </a:t>
            </a:r>
            <a:r>
              <a:rPr sz="3000" spc="-88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ζωή</a:t>
            </a:r>
            <a:r>
              <a:rPr sz="3000" spc="-5" dirty="0">
                <a:solidFill>
                  <a:srgbClr val="4E3A2F"/>
                </a:solidFill>
                <a:latin typeface="Comic Sans MS"/>
                <a:cs typeface="Comic Sans MS"/>
              </a:rPr>
              <a:t> τους.</a:t>
            </a: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 Συνήθως</a:t>
            </a:r>
            <a:r>
              <a:rPr sz="3000" spc="-3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οι έφηβοι,</a:t>
            </a:r>
            <a:r>
              <a:rPr sz="3000" spc="-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αλλά</a:t>
            </a:r>
            <a:r>
              <a:rPr sz="30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Comic Sans MS"/>
                <a:cs typeface="Comic Sans MS"/>
              </a:rPr>
              <a:t>και</a:t>
            </a: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 οι</a:t>
            </a:r>
            <a:endParaRPr sz="3000">
              <a:latin typeface="Comic Sans MS"/>
              <a:cs typeface="Comic Sans MS"/>
            </a:endParaRPr>
          </a:p>
          <a:p>
            <a:pPr marL="355600">
              <a:lnSpc>
                <a:spcPts val="2545"/>
              </a:lnSpc>
            </a:pPr>
            <a:r>
              <a:rPr sz="3000" spc="-5" dirty="0">
                <a:solidFill>
                  <a:srgbClr val="4E3A2F"/>
                </a:solidFill>
                <a:latin typeface="Comic Sans MS"/>
                <a:cs typeface="Comic Sans MS"/>
              </a:rPr>
              <a:t>ενήλικες,</a:t>
            </a:r>
            <a:r>
              <a:rPr sz="3000" spc="-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αναγκάζονται</a:t>
            </a:r>
            <a:r>
              <a:rPr sz="3000" spc="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Comic Sans MS"/>
                <a:cs typeface="Comic Sans MS"/>
              </a:rPr>
              <a:t>να</a:t>
            </a: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Comic Sans MS"/>
                <a:cs typeface="Comic Sans MS"/>
              </a:rPr>
              <a:t>μάθουν</a:t>
            </a:r>
            <a:r>
              <a:rPr sz="30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Comic Sans MS"/>
                <a:cs typeface="Comic Sans MS"/>
              </a:rPr>
              <a:t>να</a:t>
            </a:r>
            <a:endParaRPr sz="3000">
              <a:latin typeface="Comic Sans MS"/>
              <a:cs typeface="Comic Sans MS"/>
            </a:endParaRPr>
          </a:p>
          <a:p>
            <a:pPr marL="355600">
              <a:lnSpc>
                <a:spcPts val="2880"/>
              </a:lnSpc>
            </a:pP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«κολυμπούν»,</a:t>
            </a:r>
            <a:r>
              <a:rPr sz="3000" spc="2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όταν</a:t>
            </a:r>
            <a:r>
              <a:rPr sz="3000" spc="-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ήδη </a:t>
            </a:r>
            <a:r>
              <a:rPr sz="3000" spc="-5" dirty="0">
                <a:solidFill>
                  <a:srgbClr val="4E3A2F"/>
                </a:solidFill>
                <a:latin typeface="Comic Sans MS"/>
                <a:cs typeface="Comic Sans MS"/>
              </a:rPr>
              <a:t>βρίσκονται</a:t>
            </a:r>
            <a:r>
              <a:rPr sz="3000" spc="-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στη</a:t>
            </a:r>
            <a:endParaRPr sz="3000">
              <a:latin typeface="Comic Sans MS"/>
              <a:cs typeface="Comic Sans MS"/>
            </a:endParaRPr>
          </a:p>
          <a:p>
            <a:pPr marL="355600" marR="466725">
              <a:lnSpc>
                <a:spcPts val="2880"/>
              </a:lnSpc>
              <a:spcBef>
                <a:spcPts val="335"/>
              </a:spcBef>
            </a:pP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θάλασσα. </a:t>
            </a:r>
            <a:r>
              <a:rPr sz="3000" spc="-5" dirty="0">
                <a:solidFill>
                  <a:srgbClr val="4E3A2F"/>
                </a:solidFill>
                <a:latin typeface="Comic Sans MS"/>
                <a:cs typeface="Comic Sans MS"/>
              </a:rPr>
              <a:t>Δε </a:t>
            </a:r>
            <a:r>
              <a:rPr sz="3000" spc="5" dirty="0">
                <a:solidFill>
                  <a:srgbClr val="4E3A2F"/>
                </a:solidFill>
                <a:latin typeface="Comic Sans MS"/>
                <a:cs typeface="Comic Sans MS"/>
              </a:rPr>
              <a:t>θα </a:t>
            </a: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έπρεπε </a:t>
            </a:r>
            <a:r>
              <a:rPr sz="3000" spc="-5" dirty="0">
                <a:solidFill>
                  <a:srgbClr val="4E3A2F"/>
                </a:solidFill>
                <a:latin typeface="Comic Sans MS"/>
                <a:cs typeface="Comic Sans MS"/>
              </a:rPr>
              <a:t>να μάθουν </a:t>
            </a:r>
            <a:r>
              <a:rPr sz="3000" dirty="0">
                <a:solidFill>
                  <a:srgbClr val="4E3A2F"/>
                </a:solidFill>
                <a:latin typeface="Comic Sans MS"/>
                <a:cs typeface="Comic Sans MS"/>
              </a:rPr>
              <a:t>πρώτα </a:t>
            </a:r>
            <a:r>
              <a:rPr sz="3000" spc="-5" dirty="0">
                <a:solidFill>
                  <a:srgbClr val="4E3A2F"/>
                </a:solidFill>
                <a:latin typeface="Comic Sans MS"/>
                <a:cs typeface="Comic Sans MS"/>
              </a:rPr>
              <a:t>τις </a:t>
            </a:r>
            <a:r>
              <a:rPr sz="3000" spc="-88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Comic Sans MS"/>
                <a:cs typeface="Comic Sans MS"/>
              </a:rPr>
              <a:t>απαραίτητες</a:t>
            </a:r>
            <a:r>
              <a:rPr sz="30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Comic Sans MS"/>
                <a:cs typeface="Comic Sans MS"/>
              </a:rPr>
              <a:t>τεχνικές κολύμβησης;</a:t>
            </a:r>
            <a:endParaRPr sz="3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" y="1028700"/>
            <a:ext cx="8554212" cy="5288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566673"/>
            <a:ext cx="80092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6F2F9F"/>
                </a:solidFill>
              </a:rPr>
              <a:t>ΑΜΕΣΗ</a:t>
            </a:r>
            <a:r>
              <a:rPr sz="3600" spc="-25" dirty="0">
                <a:solidFill>
                  <a:srgbClr val="6F2F9F"/>
                </a:solidFill>
              </a:rPr>
              <a:t> </a:t>
            </a:r>
            <a:r>
              <a:rPr sz="3600" spc="-10" dirty="0">
                <a:solidFill>
                  <a:srgbClr val="6F2F9F"/>
                </a:solidFill>
              </a:rPr>
              <a:t>ΑΝΤΙΜΕΤΩΠΙΣΗ</a:t>
            </a:r>
            <a:r>
              <a:rPr sz="3600" spc="-15" dirty="0">
                <a:solidFill>
                  <a:srgbClr val="6F2F9F"/>
                </a:solidFill>
              </a:rPr>
              <a:t> </a:t>
            </a:r>
            <a:r>
              <a:rPr sz="3600" spc="-5" dirty="0">
                <a:solidFill>
                  <a:srgbClr val="6F2F9F"/>
                </a:solidFill>
              </a:rPr>
              <a:t>ΑΓΧΟΥΣ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535940" y="1690243"/>
            <a:ext cx="5406390" cy="380809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55600" marR="5080" indent="-343535">
              <a:lnSpc>
                <a:spcPct val="90000"/>
              </a:lnSpc>
              <a:spcBef>
                <a:spcPts val="340"/>
              </a:spcBef>
              <a:tabLst>
                <a:tab pos="355600" algn="l"/>
              </a:tabLst>
            </a:pPr>
            <a:r>
              <a:rPr sz="140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40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000" u="heavy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latin typeface="Comic Sans MS"/>
                <a:cs typeface="Comic Sans MS"/>
              </a:rPr>
              <a:t>Παίρνοντας</a:t>
            </a:r>
            <a:r>
              <a:rPr sz="2000" u="heavy" spc="-55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latin typeface="Comic Sans MS"/>
                <a:cs typeface="Comic Sans MS"/>
              </a:rPr>
              <a:t> </a:t>
            </a:r>
            <a:r>
              <a:rPr sz="2000" u="heavy" spc="-5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latin typeface="Comic Sans MS"/>
                <a:cs typeface="Comic Sans MS"/>
              </a:rPr>
              <a:t>βαθιές</a:t>
            </a:r>
            <a:r>
              <a:rPr sz="2000" u="heavy" spc="-15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latin typeface="Comic Sans MS"/>
                <a:cs typeface="Comic Sans MS"/>
              </a:rPr>
              <a:t> </a:t>
            </a:r>
            <a:r>
              <a:rPr sz="2000" u="heavy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latin typeface="Comic Sans MS"/>
                <a:cs typeface="Comic Sans MS"/>
              </a:rPr>
              <a:t>ανάσες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,</a:t>
            </a:r>
            <a:r>
              <a:rPr sz="2000" spc="-2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προσπαθήστε</a:t>
            </a:r>
            <a:r>
              <a:rPr sz="2000" spc="-4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να </a:t>
            </a:r>
            <a:r>
              <a:rPr sz="2000" spc="-58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ηρεμήσετε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τους παλμούς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της καρδιάς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σας, </a:t>
            </a:r>
            <a:r>
              <a:rPr sz="20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έτσι</a:t>
            </a:r>
            <a:r>
              <a:rPr sz="2000" spc="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θα</a:t>
            </a:r>
            <a:r>
              <a:rPr sz="2000" spc="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βοηθήσετε</a:t>
            </a:r>
            <a:r>
              <a:rPr sz="2000" spc="2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στην</a:t>
            </a:r>
            <a:r>
              <a:rPr sz="2000" spc="3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καλύτερη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 οξυγόνωση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του εγκεφάλου.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Σε περιπτώσεις </a:t>
            </a:r>
            <a:r>
              <a:rPr sz="20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που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το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περιβάλλον δεν σας ευνοεί,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κάντε μια </a:t>
            </a:r>
            <a:r>
              <a:rPr sz="2000" spc="-58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παύση, απομακρυνθείτε από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τον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χώρο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και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προσπαθήστε</a:t>
            </a:r>
            <a:r>
              <a:rPr sz="2000" spc="-3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να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ηρεμήσετε.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  <a:tabLst>
                <a:tab pos="355600" algn="l"/>
              </a:tabLst>
            </a:pPr>
            <a:r>
              <a:rPr sz="140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40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000" u="heavy" spc="-5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latin typeface="Comic Sans MS"/>
                <a:cs typeface="Comic Sans MS"/>
              </a:rPr>
              <a:t>Αδειάστε</a:t>
            </a:r>
            <a:r>
              <a:rPr sz="2000" u="heavy" spc="-35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latin typeface="Comic Sans MS"/>
                <a:cs typeface="Comic Sans MS"/>
              </a:rPr>
              <a:t> </a:t>
            </a:r>
            <a:r>
              <a:rPr sz="2000" u="heavy" spc="-5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latin typeface="Comic Sans MS"/>
                <a:cs typeface="Comic Sans MS"/>
              </a:rPr>
              <a:t>το</a:t>
            </a:r>
            <a:r>
              <a:rPr sz="2000" u="heavy" spc="-10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latin typeface="Comic Sans MS"/>
                <a:cs typeface="Comic Sans MS"/>
              </a:rPr>
              <a:t> </a:t>
            </a:r>
            <a:r>
              <a:rPr sz="2000" u="heavy" spc="-5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latin typeface="Comic Sans MS"/>
                <a:cs typeface="Comic Sans MS"/>
              </a:rPr>
              <a:t>μυαλό</a:t>
            </a:r>
            <a:r>
              <a:rPr sz="2000" u="heavy" spc="-30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latin typeface="Comic Sans MS"/>
                <a:cs typeface="Comic Sans MS"/>
              </a:rPr>
              <a:t> </a:t>
            </a:r>
            <a:r>
              <a:rPr sz="2000" u="heavy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latin typeface="Comic Sans MS"/>
                <a:cs typeface="Comic Sans MS"/>
              </a:rPr>
              <a:t>σας...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  <a:tabLst>
                <a:tab pos="355600" algn="l"/>
              </a:tabLst>
            </a:pPr>
            <a:r>
              <a:rPr sz="140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40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000" u="heavy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latin typeface="Comic Sans MS"/>
                <a:cs typeface="Comic Sans MS"/>
              </a:rPr>
              <a:t>Μασήστε</a:t>
            </a:r>
            <a:r>
              <a:rPr sz="2000" u="heavy" spc="-35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latin typeface="Comic Sans MS"/>
                <a:cs typeface="Comic Sans MS"/>
              </a:rPr>
              <a:t> </a:t>
            </a:r>
            <a:r>
              <a:rPr sz="2000" u="heavy" spc="-5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latin typeface="Comic Sans MS"/>
                <a:cs typeface="Comic Sans MS"/>
              </a:rPr>
              <a:t>την</a:t>
            </a:r>
            <a:r>
              <a:rPr sz="2000" u="heavy" spc="-15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latin typeface="Comic Sans MS"/>
                <a:cs typeface="Comic Sans MS"/>
              </a:rPr>
              <a:t> </a:t>
            </a:r>
            <a:r>
              <a:rPr sz="2000" u="heavy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latin typeface="Comic Sans MS"/>
                <a:cs typeface="Comic Sans MS"/>
              </a:rPr>
              <a:t>αγαπημένη</a:t>
            </a:r>
            <a:r>
              <a:rPr sz="2000" u="heavy" spc="-20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latin typeface="Comic Sans MS"/>
                <a:cs typeface="Comic Sans MS"/>
              </a:rPr>
              <a:t> </a:t>
            </a:r>
            <a:r>
              <a:rPr sz="2000" u="heavy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latin typeface="Comic Sans MS"/>
                <a:cs typeface="Comic Sans MS"/>
              </a:rPr>
              <a:t>σας</a:t>
            </a:r>
            <a:r>
              <a:rPr sz="2000" u="heavy" spc="-30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latin typeface="Comic Sans MS"/>
                <a:cs typeface="Comic Sans MS"/>
              </a:rPr>
              <a:t> </a:t>
            </a:r>
            <a:r>
              <a:rPr sz="2000" u="heavy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latin typeface="Comic Sans MS"/>
                <a:cs typeface="Comic Sans MS"/>
              </a:rPr>
              <a:t>τσίχλα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.</a:t>
            </a:r>
            <a:endParaRPr sz="2000">
              <a:latin typeface="Comic Sans MS"/>
              <a:cs typeface="Comic Sans MS"/>
            </a:endParaRPr>
          </a:p>
          <a:p>
            <a:pPr marL="355600" marR="137795" indent="-343535">
              <a:lnSpc>
                <a:spcPts val="2160"/>
              </a:lnSpc>
              <a:spcBef>
                <a:spcPts val="509"/>
              </a:spcBef>
              <a:tabLst>
                <a:tab pos="355600" algn="l"/>
              </a:tabLst>
            </a:pPr>
            <a:r>
              <a:rPr sz="140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40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000" u="heavy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latin typeface="Comic Sans MS"/>
                <a:cs typeface="Comic Sans MS"/>
              </a:rPr>
              <a:t>Σε</a:t>
            </a:r>
            <a:r>
              <a:rPr sz="2000" u="heavy" spc="-5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latin typeface="Comic Sans MS"/>
                <a:cs typeface="Comic Sans MS"/>
              </a:rPr>
              <a:t> </a:t>
            </a:r>
            <a:r>
              <a:rPr sz="2000" u="heavy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latin typeface="Comic Sans MS"/>
                <a:cs typeface="Comic Sans MS"/>
              </a:rPr>
              <a:t>περίπτωση</a:t>
            </a:r>
            <a:r>
              <a:rPr sz="2000" u="heavy" spc="-30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latin typeface="Comic Sans MS"/>
                <a:cs typeface="Comic Sans MS"/>
              </a:rPr>
              <a:t> </a:t>
            </a:r>
            <a:r>
              <a:rPr sz="2000" u="heavy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latin typeface="Comic Sans MS"/>
                <a:cs typeface="Comic Sans MS"/>
              </a:rPr>
              <a:t>που</a:t>
            </a:r>
            <a:r>
              <a:rPr sz="2000" u="heavy" spc="-25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latin typeface="Comic Sans MS"/>
                <a:cs typeface="Comic Sans MS"/>
              </a:rPr>
              <a:t> </a:t>
            </a:r>
            <a:r>
              <a:rPr sz="2000" u="heavy" spc="-5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latin typeface="Comic Sans MS"/>
                <a:cs typeface="Comic Sans MS"/>
              </a:rPr>
              <a:t>γνωρίζετε</a:t>
            </a:r>
            <a:r>
              <a:rPr sz="2000" u="heavy" spc="-15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latin typeface="Comic Sans MS"/>
                <a:cs typeface="Comic Sans MS"/>
              </a:rPr>
              <a:t> </a:t>
            </a:r>
            <a:r>
              <a:rPr sz="2000" u="heavy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latin typeface="Comic Sans MS"/>
                <a:cs typeface="Comic Sans MS"/>
              </a:rPr>
              <a:t>ότι</a:t>
            </a:r>
            <a:r>
              <a:rPr sz="2000" u="heavy" spc="-25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latin typeface="Comic Sans MS"/>
                <a:cs typeface="Comic Sans MS"/>
              </a:rPr>
              <a:t> </a:t>
            </a:r>
            <a:r>
              <a:rPr sz="2000" u="heavy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latin typeface="Comic Sans MS"/>
                <a:cs typeface="Comic Sans MS"/>
              </a:rPr>
              <a:t>πρόκειται </a:t>
            </a:r>
            <a:r>
              <a:rPr sz="2000" spc="-58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u="heavy" spc="-5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latin typeface="Comic Sans MS"/>
                <a:cs typeface="Comic Sans MS"/>
              </a:rPr>
              <a:t>να βιώσετε</a:t>
            </a:r>
            <a:r>
              <a:rPr sz="2000" u="heavy" spc="-10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latin typeface="Comic Sans MS"/>
                <a:cs typeface="Comic Sans MS"/>
              </a:rPr>
              <a:t> </a:t>
            </a:r>
            <a:r>
              <a:rPr sz="2000" u="heavy" spc="-5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latin typeface="Comic Sans MS"/>
                <a:cs typeface="Comic Sans MS"/>
              </a:rPr>
              <a:t>μία</a:t>
            </a:r>
            <a:r>
              <a:rPr sz="2000" u="heavy" spc="-10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latin typeface="Comic Sans MS"/>
                <a:cs typeface="Comic Sans MS"/>
              </a:rPr>
              <a:t> </a:t>
            </a:r>
            <a:r>
              <a:rPr sz="2000" u="heavy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latin typeface="Comic Sans MS"/>
                <a:cs typeface="Comic Sans MS"/>
              </a:rPr>
              <a:t>αγχωτική</a:t>
            </a:r>
            <a:r>
              <a:rPr sz="2000" u="heavy" spc="-30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latin typeface="Comic Sans MS"/>
                <a:cs typeface="Comic Sans MS"/>
              </a:rPr>
              <a:t> </a:t>
            </a:r>
            <a:r>
              <a:rPr sz="2000" u="heavy" spc="-5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latin typeface="Comic Sans MS"/>
                <a:cs typeface="Comic Sans MS"/>
              </a:rPr>
              <a:t>κατάσταση,</a:t>
            </a:r>
            <a:endParaRPr sz="2000">
              <a:latin typeface="Comic Sans MS"/>
              <a:cs typeface="Comic Sans MS"/>
            </a:endParaRPr>
          </a:p>
          <a:p>
            <a:pPr marL="355600">
              <a:lnSpc>
                <a:spcPts val="2014"/>
              </a:lnSpc>
            </a:pPr>
            <a:r>
              <a:rPr sz="2000" u="heavy" spc="-5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latin typeface="Comic Sans MS"/>
                <a:cs typeface="Comic Sans MS"/>
              </a:rPr>
              <a:t>λίγη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u="heavy" dirty="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Comic Sans MS"/>
                <a:cs typeface="Comic Sans MS"/>
                <a:hlinkClick r:id="rId3"/>
              </a:rPr>
              <a:t>μουσική</a:t>
            </a:r>
            <a:r>
              <a:rPr sz="2000" u="heavy" spc="-30" dirty="0">
                <a:solidFill>
                  <a:srgbClr val="4E3A2F"/>
                </a:solidFill>
                <a:uFill>
                  <a:solidFill>
                    <a:srgbClr val="AC1F1F"/>
                  </a:solidFill>
                </a:uFill>
                <a:latin typeface="Comic Sans MS"/>
                <a:cs typeface="Comic Sans MS"/>
              </a:rPr>
              <a:t> </a:t>
            </a:r>
            <a:r>
              <a:rPr sz="2000" u="heavy" dirty="0">
                <a:solidFill>
                  <a:srgbClr val="4E3A2F"/>
                </a:solidFill>
                <a:uFill>
                  <a:solidFill>
                    <a:srgbClr val="AC1F1F"/>
                  </a:solidFill>
                </a:uFill>
                <a:latin typeface="Comic Sans MS"/>
                <a:cs typeface="Comic Sans MS"/>
              </a:rPr>
              <a:t>πριν</a:t>
            </a:r>
            <a:r>
              <a:rPr sz="2000" u="heavy" spc="-15" dirty="0">
                <a:solidFill>
                  <a:srgbClr val="4E3A2F"/>
                </a:solidFill>
                <a:uFill>
                  <a:solidFill>
                    <a:srgbClr val="AC1F1F"/>
                  </a:solidFill>
                </a:uFill>
                <a:latin typeface="Comic Sans MS"/>
                <a:cs typeface="Comic Sans MS"/>
              </a:rPr>
              <a:t> </a:t>
            </a:r>
            <a:r>
              <a:rPr sz="2000" u="heavy" dirty="0">
                <a:solidFill>
                  <a:srgbClr val="4E3A2F"/>
                </a:solidFill>
                <a:uFill>
                  <a:solidFill>
                    <a:srgbClr val="AC1F1F"/>
                  </a:solidFill>
                </a:uFill>
                <a:latin typeface="Comic Sans MS"/>
                <a:cs typeface="Comic Sans MS"/>
              </a:rPr>
              <a:t>από</a:t>
            </a:r>
            <a:r>
              <a:rPr sz="2000" u="heavy" spc="-25" dirty="0">
                <a:solidFill>
                  <a:srgbClr val="4E3A2F"/>
                </a:solidFill>
                <a:uFill>
                  <a:solidFill>
                    <a:srgbClr val="AC1F1F"/>
                  </a:solidFill>
                </a:uFill>
                <a:latin typeface="Comic Sans MS"/>
                <a:cs typeface="Comic Sans MS"/>
              </a:rPr>
              <a:t> </a:t>
            </a:r>
            <a:r>
              <a:rPr sz="2000" u="heavy" dirty="0">
                <a:solidFill>
                  <a:srgbClr val="4E3A2F"/>
                </a:solidFill>
                <a:uFill>
                  <a:solidFill>
                    <a:srgbClr val="AC1F1F"/>
                  </a:solidFill>
                </a:uFill>
                <a:latin typeface="Comic Sans MS"/>
                <a:cs typeface="Comic Sans MS"/>
              </a:rPr>
              <a:t>αυτήν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,</a:t>
            </a:r>
            <a:r>
              <a:rPr sz="2000" spc="-3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ίσως</a:t>
            </a:r>
            <a:r>
              <a:rPr sz="2000" spc="-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βοηθήσει.</a:t>
            </a:r>
            <a:endParaRPr sz="2000">
              <a:latin typeface="Comic Sans MS"/>
              <a:cs typeface="Comic Sans MS"/>
            </a:endParaRPr>
          </a:p>
          <a:p>
            <a:pPr marL="355600">
              <a:lnSpc>
                <a:spcPts val="2285"/>
              </a:lnSpc>
            </a:pP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.</a:t>
            </a:r>
            <a:endParaRPr sz="2000">
              <a:latin typeface="Comic Sans MS"/>
              <a:cs typeface="Comic Sans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28588" y="1412747"/>
            <a:ext cx="2735580" cy="403250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" y="1028700"/>
            <a:ext cx="8258556" cy="52882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3540" y="566673"/>
            <a:ext cx="7720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AF50"/>
                </a:solidFill>
                <a:latin typeface="Comic Sans MS"/>
                <a:cs typeface="Comic Sans MS"/>
              </a:rPr>
              <a:t>ΜΑΚΡΟΧΡΟΝΙΑ</a:t>
            </a:r>
            <a:r>
              <a:rPr sz="3600" spc="-40" dirty="0">
                <a:solidFill>
                  <a:srgbClr val="00AF50"/>
                </a:solidFill>
                <a:latin typeface="Comic Sans MS"/>
                <a:cs typeface="Comic Sans MS"/>
              </a:rPr>
              <a:t> </a:t>
            </a:r>
            <a:r>
              <a:rPr sz="3600" spc="-10" dirty="0">
                <a:solidFill>
                  <a:srgbClr val="00AF50"/>
                </a:solidFill>
                <a:latin typeface="Comic Sans MS"/>
                <a:cs typeface="Comic Sans MS"/>
              </a:rPr>
              <a:t>ΑΝΤΙΜΕΤΩΠΙΣΗ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1566418"/>
            <a:ext cx="765302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</a:pPr>
            <a:r>
              <a:rPr sz="2250" spc="-1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E3A2F"/>
                </a:solidFill>
                <a:latin typeface="Comic Sans MS"/>
                <a:cs typeface="Comic Sans MS"/>
              </a:rPr>
              <a:t>Τελικά το άγχος ξεπερνιέται </a:t>
            </a:r>
            <a:r>
              <a:rPr sz="3200" spc="-5" dirty="0">
                <a:solidFill>
                  <a:srgbClr val="4E3A2F"/>
                </a:solidFill>
                <a:latin typeface="Comic Sans MS"/>
                <a:cs typeface="Comic Sans MS"/>
              </a:rPr>
              <a:t>με </a:t>
            </a:r>
            <a:r>
              <a:rPr sz="3200" dirty="0">
                <a:solidFill>
                  <a:srgbClr val="4E3A2F"/>
                </a:solidFill>
                <a:latin typeface="Comic Sans MS"/>
                <a:cs typeface="Comic Sans MS"/>
              </a:rPr>
              <a:t>κάποιες </a:t>
            </a:r>
            <a:r>
              <a:rPr sz="3200" spc="-944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4E3A2F"/>
                </a:solidFill>
                <a:latin typeface="Comic Sans MS"/>
                <a:cs typeface="Comic Sans MS"/>
              </a:rPr>
              <a:t>αλλαγές στον </a:t>
            </a:r>
            <a:r>
              <a:rPr sz="3200" spc="-5" dirty="0">
                <a:solidFill>
                  <a:srgbClr val="4E3A2F"/>
                </a:solidFill>
                <a:latin typeface="Comic Sans MS"/>
                <a:cs typeface="Comic Sans MS"/>
              </a:rPr>
              <a:t>τρόπο </a:t>
            </a:r>
            <a:r>
              <a:rPr sz="3200" dirty="0">
                <a:solidFill>
                  <a:srgbClr val="4E3A2F"/>
                </a:solidFill>
                <a:latin typeface="Comic Sans MS"/>
                <a:cs typeface="Comic Sans MS"/>
              </a:rPr>
              <a:t>ζωής </a:t>
            </a:r>
            <a:r>
              <a:rPr sz="3200" spc="-5" dirty="0">
                <a:solidFill>
                  <a:srgbClr val="4E3A2F"/>
                </a:solidFill>
                <a:latin typeface="Comic Sans MS"/>
                <a:cs typeface="Comic Sans MS"/>
              </a:rPr>
              <a:t>μας </a:t>
            </a:r>
            <a:r>
              <a:rPr sz="3200" dirty="0">
                <a:solidFill>
                  <a:srgbClr val="4E3A2F"/>
                </a:solidFill>
                <a:latin typeface="Comic Sans MS"/>
                <a:cs typeface="Comic Sans MS"/>
              </a:rPr>
              <a:t>σε </a:t>
            </a:r>
            <a:r>
              <a:rPr sz="3200" u="heavy" spc="-5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latin typeface="Comic Sans MS"/>
                <a:cs typeface="Comic Sans MS"/>
              </a:rPr>
              <a:t>μόνιμη </a:t>
            </a:r>
            <a:r>
              <a:rPr sz="3200" spc="-944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3200" u="heavy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latin typeface="Comic Sans MS"/>
                <a:cs typeface="Comic Sans MS"/>
              </a:rPr>
              <a:t>βάση</a:t>
            </a:r>
            <a:r>
              <a:rPr sz="3200" dirty="0">
                <a:solidFill>
                  <a:srgbClr val="4E3A2F"/>
                </a:solidFill>
                <a:latin typeface="Comic Sans MS"/>
                <a:cs typeface="Comic Sans MS"/>
              </a:rPr>
              <a:t>…</a:t>
            </a:r>
            <a:endParaRPr sz="3200">
              <a:latin typeface="Comic Sans MS"/>
              <a:cs typeface="Comic Sans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240" y="3429000"/>
            <a:ext cx="3528060" cy="316839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8408" y="3429000"/>
            <a:ext cx="3887724" cy="324002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" y="1028700"/>
            <a:ext cx="3066288" cy="5288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566673"/>
            <a:ext cx="25279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ΔΙΑΤΡΟΦΗ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535940" y="1565859"/>
            <a:ext cx="4246880" cy="4059554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355600" marR="973455" indent="-343535">
              <a:lnSpc>
                <a:spcPts val="2590"/>
              </a:lnSpc>
              <a:spcBef>
                <a:spcPts val="730"/>
              </a:spcBef>
              <a:tabLst>
                <a:tab pos="355600" algn="l"/>
              </a:tabLst>
            </a:pPr>
            <a:r>
              <a:rPr sz="1850" spc="3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850" spc="3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Φάτε</a:t>
            </a:r>
            <a:r>
              <a:rPr sz="2700" spc="-3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μια</a:t>
            </a:r>
            <a:r>
              <a:rPr sz="2700" spc="-3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«χούφτα» </a:t>
            </a:r>
            <a:r>
              <a:rPr sz="2700" spc="-79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ξηρούς</a:t>
            </a:r>
            <a:r>
              <a:rPr sz="2700" spc="-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καρπούς...</a:t>
            </a:r>
            <a:endParaRPr sz="2700">
              <a:latin typeface="Comic Sans MS"/>
              <a:cs typeface="Comic Sans MS"/>
            </a:endParaRPr>
          </a:p>
          <a:p>
            <a:pPr marL="12700">
              <a:lnSpc>
                <a:spcPts val="2915"/>
              </a:lnSpc>
              <a:spcBef>
                <a:spcPts val="25"/>
              </a:spcBef>
              <a:tabLst>
                <a:tab pos="355600" algn="l"/>
              </a:tabLst>
            </a:pPr>
            <a:r>
              <a:rPr sz="1850" spc="3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850" spc="3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Ψάρια ,</a:t>
            </a:r>
            <a:r>
              <a:rPr sz="2700" spc="-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πλούσια</a:t>
            </a:r>
            <a:r>
              <a:rPr sz="27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σε</a:t>
            </a:r>
            <a:r>
              <a:rPr sz="2700" spc="-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Ω-3</a:t>
            </a:r>
            <a:endParaRPr sz="2700">
              <a:latin typeface="Comic Sans MS"/>
              <a:cs typeface="Comic Sans MS"/>
            </a:endParaRPr>
          </a:p>
          <a:p>
            <a:pPr marL="355600" marR="5080">
              <a:lnSpc>
                <a:spcPts val="2600"/>
              </a:lnSpc>
              <a:spcBef>
                <a:spcPts val="295"/>
              </a:spcBef>
            </a:pP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λιπαρά (γάβρος,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σαρδέλα, </a:t>
            </a:r>
            <a:r>
              <a:rPr sz="2700" spc="-79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σολωμός)</a:t>
            </a:r>
            <a:endParaRPr sz="27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  <a:tabLst>
                <a:tab pos="355600" algn="l"/>
              </a:tabLst>
            </a:pPr>
            <a:r>
              <a:rPr sz="1850" spc="3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850" spc="3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Μαύρη</a:t>
            </a:r>
            <a:r>
              <a:rPr sz="2700" spc="-5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σοκολάτα…</a:t>
            </a:r>
            <a:endParaRPr sz="27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sz="1850" spc="3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850" spc="3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700" spc="-10" dirty="0">
                <a:solidFill>
                  <a:srgbClr val="4E3A2F"/>
                </a:solidFill>
                <a:latin typeface="Comic Sans MS"/>
                <a:cs typeface="Comic Sans MS"/>
              </a:rPr>
              <a:t>Πράσινο</a:t>
            </a:r>
            <a:r>
              <a:rPr sz="2700" spc="-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τσάι.</a:t>
            </a:r>
            <a:endParaRPr sz="2700">
              <a:latin typeface="Comic Sans MS"/>
              <a:cs typeface="Comic Sans MS"/>
            </a:endParaRPr>
          </a:p>
          <a:p>
            <a:pPr marL="12700">
              <a:lnSpc>
                <a:spcPts val="2915"/>
              </a:lnSpc>
              <a:spcBef>
                <a:spcPts val="5"/>
              </a:spcBef>
              <a:tabLst>
                <a:tab pos="355600" algn="l"/>
              </a:tabLst>
            </a:pPr>
            <a:r>
              <a:rPr sz="1850" spc="3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850" spc="3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Καταναλώνετε</a:t>
            </a:r>
            <a:endParaRPr sz="2700">
              <a:latin typeface="Comic Sans MS"/>
              <a:cs typeface="Comic Sans MS"/>
            </a:endParaRPr>
          </a:p>
          <a:p>
            <a:pPr marL="355600">
              <a:lnSpc>
                <a:spcPts val="2590"/>
              </a:lnSpc>
            </a:pP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τουλάχιστον</a:t>
            </a:r>
            <a:r>
              <a:rPr sz="2700" spc="3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5</a:t>
            </a:r>
            <a:r>
              <a:rPr sz="2700" spc="-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μερίδες</a:t>
            </a:r>
            <a:endParaRPr sz="2700">
              <a:latin typeface="Comic Sans MS"/>
              <a:cs typeface="Comic Sans MS"/>
            </a:endParaRPr>
          </a:p>
          <a:p>
            <a:pPr marL="355600" marR="263525">
              <a:lnSpc>
                <a:spcPts val="2590"/>
              </a:lnSpc>
              <a:spcBef>
                <a:spcPts val="300"/>
              </a:spcBef>
            </a:pP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φρούτων και λαχανικών </a:t>
            </a:r>
            <a:r>
              <a:rPr sz="2700" spc="-79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καθημερινά.</a:t>
            </a:r>
            <a:endParaRPr sz="2700">
              <a:latin typeface="Comic Sans MS"/>
              <a:cs typeface="Comic Sans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8588" y="1341119"/>
            <a:ext cx="2663952" cy="237591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35267" y="3788664"/>
            <a:ext cx="2628899" cy="25923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779" y="766572"/>
            <a:ext cx="8999220" cy="960119"/>
            <a:chOff x="144779" y="766572"/>
            <a:chExt cx="8999220" cy="96011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5111" y="1046988"/>
              <a:ext cx="8628888" cy="182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779" y="766572"/>
              <a:ext cx="7324344" cy="4724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66203" y="766572"/>
              <a:ext cx="1735836" cy="4724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99120" y="766572"/>
              <a:ext cx="832103" cy="4724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4779" y="1254252"/>
              <a:ext cx="4088891" cy="47243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3840"/>
              </a:lnSpc>
              <a:spcBef>
                <a:spcPts val="375"/>
              </a:spcBef>
            </a:pPr>
            <a:r>
              <a:rPr spc="-5" dirty="0"/>
              <a:t>ΑΓΧΟΣ: </a:t>
            </a:r>
            <a:r>
              <a:rPr dirty="0"/>
              <a:t>ΑΠΌ </a:t>
            </a:r>
            <a:r>
              <a:rPr spc="-5" dirty="0"/>
              <a:t>ΤΟ ΑΡΧΑΊΟ </a:t>
            </a:r>
            <a:r>
              <a:rPr dirty="0"/>
              <a:t>ΡΉΜΑ </a:t>
            </a:r>
            <a:r>
              <a:rPr sz="3350" i="1" spc="-95" dirty="0">
                <a:latin typeface="Comic Sans MS"/>
                <a:cs typeface="Comic Sans MS"/>
              </a:rPr>
              <a:t>ΆΓΧΩ</a:t>
            </a:r>
            <a:r>
              <a:rPr spc="-95" dirty="0"/>
              <a:t>= </a:t>
            </a:r>
            <a:r>
              <a:rPr spc="-944" dirty="0"/>
              <a:t> </a:t>
            </a:r>
            <a:r>
              <a:rPr spc="-5" dirty="0"/>
              <a:t>ΠΙΈΖΩ</a:t>
            </a:r>
            <a:r>
              <a:rPr spc="5" dirty="0"/>
              <a:t> </a:t>
            </a:r>
            <a:r>
              <a:rPr dirty="0"/>
              <a:t>, </a:t>
            </a:r>
            <a:r>
              <a:rPr spc="-5" dirty="0"/>
              <a:t>ΠΝΊΓΩ</a:t>
            </a:r>
            <a:endParaRPr sz="3350">
              <a:latin typeface="Comic Sans MS"/>
              <a:cs typeface="Comic Sans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96083" y="1484375"/>
            <a:ext cx="4968240" cy="468020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" y="1028700"/>
            <a:ext cx="3942588" cy="5288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566673"/>
            <a:ext cx="3402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ΑΘΛΗΤΙΣΜΟΣ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535940" y="1526285"/>
            <a:ext cx="4306570" cy="4909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250" spc="5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250" spc="5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4E3A2F"/>
                </a:solidFill>
                <a:latin typeface="Comic Sans MS"/>
                <a:cs typeface="Comic Sans MS"/>
              </a:rPr>
              <a:t>Η</a:t>
            </a:r>
            <a:r>
              <a:rPr sz="1800" b="1" spc="-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u="heavy" spc="-5" dirty="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Comic Sans MS"/>
                <a:cs typeface="Comic Sans MS"/>
                <a:hlinkClick r:id="rId3"/>
              </a:rPr>
              <a:t>γυμναστική</a:t>
            </a:r>
            <a:r>
              <a:rPr sz="1800" spc="225" dirty="0">
                <a:solidFill>
                  <a:srgbClr val="AC1F1F"/>
                </a:solidFill>
                <a:latin typeface="Comic Sans MS"/>
                <a:cs typeface="Comic Sans MS"/>
                <a:hlinkClick r:id="rId3"/>
              </a:rPr>
              <a:t> </a:t>
            </a:r>
            <a:r>
              <a:rPr sz="1800" b="1" spc="-5" dirty="0">
                <a:solidFill>
                  <a:srgbClr val="4E3A2F"/>
                </a:solidFill>
                <a:latin typeface="Comic Sans MS"/>
                <a:cs typeface="Comic Sans MS"/>
              </a:rPr>
              <a:t>παραμένει</a:t>
            </a:r>
            <a:r>
              <a:rPr sz="1800" b="1" spc="-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4E3A2F"/>
                </a:solidFill>
                <a:latin typeface="Comic Sans MS"/>
                <a:cs typeface="Comic Sans MS"/>
              </a:rPr>
              <a:t>«διαχρονική</a:t>
            </a:r>
            <a:endParaRPr sz="1800">
              <a:latin typeface="Comic Sans MS"/>
              <a:cs typeface="Comic Sans MS"/>
            </a:endParaRPr>
          </a:p>
          <a:p>
            <a:pPr marL="355600">
              <a:lnSpc>
                <a:spcPts val="1730"/>
              </a:lnSpc>
            </a:pPr>
            <a:r>
              <a:rPr sz="1800" b="1" spc="-5" dirty="0">
                <a:solidFill>
                  <a:srgbClr val="4E3A2F"/>
                </a:solidFill>
                <a:latin typeface="Comic Sans MS"/>
                <a:cs typeface="Comic Sans MS"/>
              </a:rPr>
              <a:t>αξία»</a:t>
            </a:r>
            <a:r>
              <a:rPr sz="1800" b="1" spc="-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4E3A2F"/>
                </a:solidFill>
                <a:latin typeface="Comic Sans MS"/>
                <a:cs typeface="Comic Sans MS"/>
              </a:rPr>
              <a:t>στην</a:t>
            </a:r>
            <a:r>
              <a:rPr sz="1800" b="1" spc="-3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4E3A2F"/>
                </a:solidFill>
                <a:latin typeface="Comic Sans MS"/>
                <a:cs typeface="Comic Sans MS"/>
              </a:rPr>
              <a:t>ανύψωση</a:t>
            </a:r>
            <a:r>
              <a:rPr sz="1800" b="1" spc="-2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4E3A2F"/>
                </a:solidFill>
                <a:latin typeface="Comic Sans MS"/>
                <a:cs typeface="Comic Sans MS"/>
              </a:rPr>
              <a:t>της</a:t>
            </a:r>
            <a:r>
              <a:rPr sz="1800" b="1" spc="-2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4E3A2F"/>
                </a:solidFill>
                <a:latin typeface="Comic Sans MS"/>
                <a:cs typeface="Comic Sans MS"/>
              </a:rPr>
              <a:t>διάθεσης</a:t>
            </a:r>
            <a:endParaRPr sz="1800">
              <a:latin typeface="Comic Sans MS"/>
              <a:cs typeface="Comic Sans MS"/>
            </a:endParaRPr>
          </a:p>
          <a:p>
            <a:pPr marL="355600">
              <a:lnSpc>
                <a:spcPts val="1730"/>
              </a:lnSpc>
            </a:pPr>
            <a:r>
              <a:rPr sz="1800" b="1" spc="-5" dirty="0">
                <a:solidFill>
                  <a:srgbClr val="4E3A2F"/>
                </a:solidFill>
                <a:latin typeface="Comic Sans MS"/>
                <a:cs typeface="Comic Sans MS"/>
              </a:rPr>
              <a:t>σου</a:t>
            </a:r>
            <a:r>
              <a:rPr sz="1800" spc="-5" dirty="0">
                <a:solidFill>
                  <a:srgbClr val="4E3A2F"/>
                </a:solidFill>
                <a:latin typeface="Comic Sans MS"/>
                <a:cs typeface="Comic Sans MS"/>
              </a:rPr>
              <a:t>, </a:t>
            </a: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αφού </a:t>
            </a:r>
            <a:r>
              <a:rPr sz="1800" spc="-5" dirty="0">
                <a:solidFill>
                  <a:srgbClr val="4E3A2F"/>
                </a:solidFill>
                <a:latin typeface="Comic Sans MS"/>
                <a:cs typeface="Comic Sans MS"/>
              </a:rPr>
              <a:t>καθαρίζεις το μυαλό </a:t>
            </a: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σου</a:t>
            </a:r>
            <a:r>
              <a:rPr sz="1800" spc="-5" dirty="0">
                <a:solidFill>
                  <a:srgbClr val="4E3A2F"/>
                </a:solidFill>
                <a:latin typeface="Comic Sans MS"/>
                <a:cs typeface="Comic Sans MS"/>
              </a:rPr>
              <a:t> και</a:t>
            </a:r>
            <a:endParaRPr sz="1800">
              <a:latin typeface="Comic Sans MS"/>
              <a:cs typeface="Comic Sans MS"/>
            </a:endParaRPr>
          </a:p>
          <a:p>
            <a:pPr marL="355600">
              <a:lnSpc>
                <a:spcPts val="1730"/>
              </a:lnSpc>
            </a:pP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παράλληλα</a:t>
            </a:r>
            <a:r>
              <a:rPr sz="1800" spc="-3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Comic Sans MS"/>
                <a:cs typeface="Comic Sans MS"/>
              </a:rPr>
              <a:t>κάνεις</a:t>
            </a:r>
            <a:r>
              <a:rPr sz="1800" spc="-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ένα</a:t>
            </a:r>
            <a:r>
              <a:rPr sz="1800" spc="-3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«διάλειμμα»</a:t>
            </a:r>
            <a:endParaRPr sz="1800">
              <a:latin typeface="Comic Sans MS"/>
              <a:cs typeface="Comic Sans MS"/>
            </a:endParaRPr>
          </a:p>
          <a:p>
            <a:pPr marL="355600">
              <a:lnSpc>
                <a:spcPts val="1730"/>
              </a:lnSpc>
              <a:tabLst>
                <a:tab pos="3216275" algn="l"/>
              </a:tabLst>
            </a:pP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από</a:t>
            </a:r>
            <a:r>
              <a:rPr sz="18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Comic Sans MS"/>
                <a:cs typeface="Comic Sans MS"/>
              </a:rPr>
              <a:t>οτιδήποτε</a:t>
            </a:r>
            <a:r>
              <a:rPr sz="1800" spc="-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σε</a:t>
            </a:r>
            <a:r>
              <a:rPr sz="18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Comic Sans MS"/>
                <a:cs typeface="Comic Sans MS"/>
              </a:rPr>
              <a:t>αγχώνει.	</a:t>
            </a: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Η</a:t>
            </a:r>
            <a:r>
              <a:rPr sz="1800" spc="-4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Comic Sans MS"/>
                <a:cs typeface="Comic Sans MS"/>
              </a:rPr>
              <a:t>φυσική</a:t>
            </a:r>
            <a:endParaRPr sz="1800">
              <a:latin typeface="Comic Sans MS"/>
              <a:cs typeface="Comic Sans MS"/>
            </a:endParaRPr>
          </a:p>
          <a:p>
            <a:pPr marL="355600">
              <a:lnSpc>
                <a:spcPts val="1730"/>
              </a:lnSpc>
            </a:pP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άσκηση</a:t>
            </a:r>
            <a:r>
              <a:rPr sz="1800" spc="-2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,ως</a:t>
            </a:r>
            <a:r>
              <a:rPr sz="1800" spc="-2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μέθοδος</a:t>
            </a:r>
            <a:r>
              <a:rPr sz="1800" spc="-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διαχείρισης</a:t>
            </a:r>
            <a:r>
              <a:rPr sz="1800" spc="-4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Comic Sans MS"/>
                <a:cs typeface="Comic Sans MS"/>
              </a:rPr>
              <a:t>του</a:t>
            </a:r>
            <a:endParaRPr sz="1800">
              <a:latin typeface="Comic Sans MS"/>
              <a:cs typeface="Comic Sans MS"/>
            </a:endParaRPr>
          </a:p>
          <a:p>
            <a:pPr marL="355600">
              <a:lnSpc>
                <a:spcPts val="1730"/>
              </a:lnSpc>
              <a:tabLst>
                <a:tab pos="1280160" algn="l"/>
                <a:tab pos="2432685" algn="l"/>
                <a:tab pos="3222625" algn="l"/>
              </a:tabLst>
            </a:pP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άγχους,	</a:t>
            </a:r>
            <a:r>
              <a:rPr sz="1800" spc="-5" dirty="0">
                <a:solidFill>
                  <a:srgbClr val="4E3A2F"/>
                </a:solidFill>
                <a:latin typeface="Comic Sans MS"/>
                <a:cs typeface="Comic Sans MS"/>
              </a:rPr>
              <a:t>θεωρείται	</a:t>
            </a: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εξίσου	</a:t>
            </a:r>
            <a:r>
              <a:rPr sz="1800" spc="-5" dirty="0">
                <a:solidFill>
                  <a:srgbClr val="4E3A2F"/>
                </a:solidFill>
                <a:latin typeface="Comic Sans MS"/>
                <a:cs typeface="Comic Sans MS"/>
              </a:rPr>
              <a:t>ισχυρή</a:t>
            </a:r>
            <a:r>
              <a:rPr sz="1800" spc="-5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Comic Sans MS"/>
                <a:cs typeface="Comic Sans MS"/>
              </a:rPr>
              <a:t>με</a:t>
            </a:r>
            <a:endParaRPr sz="1800">
              <a:latin typeface="Comic Sans MS"/>
              <a:cs typeface="Comic Sans MS"/>
            </a:endParaRPr>
          </a:p>
          <a:p>
            <a:pPr marL="355600">
              <a:lnSpc>
                <a:spcPts val="1730"/>
              </a:lnSpc>
            </a:pP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μερικές</a:t>
            </a:r>
            <a:r>
              <a:rPr sz="1800" spc="-3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Comic Sans MS"/>
                <a:cs typeface="Comic Sans MS"/>
              </a:rPr>
              <a:t>φαρμακευτικές</a:t>
            </a:r>
            <a:r>
              <a:rPr sz="1800" spc="-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αγωγές.</a:t>
            </a:r>
            <a:endParaRPr sz="1800">
              <a:latin typeface="Comic Sans MS"/>
              <a:cs typeface="Comic Sans MS"/>
            </a:endParaRPr>
          </a:p>
          <a:p>
            <a:pPr marL="355600">
              <a:lnSpc>
                <a:spcPts val="1730"/>
              </a:lnSpc>
            </a:pPr>
            <a:r>
              <a:rPr sz="1800" spc="-5" dirty="0">
                <a:solidFill>
                  <a:srgbClr val="4E3A2F"/>
                </a:solidFill>
                <a:latin typeface="Comic Sans MS"/>
                <a:cs typeface="Comic Sans MS"/>
              </a:rPr>
              <a:t>Πράγματι,</a:t>
            </a:r>
            <a:r>
              <a:rPr sz="1800" spc="-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πολλές</a:t>
            </a:r>
            <a:r>
              <a:rPr sz="1800" spc="-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έρευνες</a:t>
            </a:r>
            <a:r>
              <a:rPr sz="1800" spc="-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έχουν</a:t>
            </a:r>
            <a:endParaRPr sz="1800">
              <a:latin typeface="Comic Sans MS"/>
              <a:cs typeface="Comic Sans MS"/>
            </a:endParaRPr>
          </a:p>
          <a:p>
            <a:pPr marL="355600">
              <a:lnSpc>
                <a:spcPts val="1730"/>
              </a:lnSpc>
            </a:pPr>
            <a:r>
              <a:rPr sz="1800" spc="-5" dirty="0">
                <a:solidFill>
                  <a:srgbClr val="4E3A2F"/>
                </a:solidFill>
                <a:latin typeface="Comic Sans MS"/>
                <a:cs typeface="Comic Sans MS"/>
              </a:rPr>
              <a:t>καταδείξει </a:t>
            </a: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την</a:t>
            </a:r>
            <a:r>
              <a:rPr sz="1800" spc="-3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Comic Sans MS"/>
                <a:cs typeface="Comic Sans MS"/>
              </a:rPr>
              <a:t>ισχυρή</a:t>
            </a:r>
            <a:r>
              <a:rPr sz="1800" spc="-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συσχέτιση</a:t>
            </a:r>
            <a:r>
              <a:rPr sz="1800" spc="-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που</a:t>
            </a:r>
            <a:endParaRPr sz="1800">
              <a:latin typeface="Comic Sans MS"/>
              <a:cs typeface="Comic Sans MS"/>
            </a:endParaRPr>
          </a:p>
          <a:p>
            <a:pPr marL="355600">
              <a:lnSpc>
                <a:spcPts val="1730"/>
              </a:lnSpc>
            </a:pP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έχει</a:t>
            </a:r>
            <a:r>
              <a:rPr sz="1800" spc="-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η</a:t>
            </a:r>
            <a:r>
              <a:rPr sz="1800" spc="-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Comic Sans MS"/>
                <a:cs typeface="Comic Sans MS"/>
              </a:rPr>
              <a:t>καθημερινή</a:t>
            </a:r>
            <a:r>
              <a:rPr sz="1800" spc="-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άσκηση</a:t>
            </a:r>
            <a:r>
              <a:rPr sz="1800" spc="-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Comic Sans MS"/>
                <a:cs typeface="Comic Sans MS"/>
              </a:rPr>
              <a:t>με </a:t>
            </a: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τη</a:t>
            </a:r>
            <a:endParaRPr sz="1800">
              <a:latin typeface="Comic Sans MS"/>
              <a:cs typeface="Comic Sans MS"/>
            </a:endParaRPr>
          </a:p>
          <a:p>
            <a:pPr marL="355600">
              <a:lnSpc>
                <a:spcPts val="1730"/>
              </a:lnSpc>
            </a:pP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μείωση</a:t>
            </a:r>
            <a:r>
              <a:rPr sz="1800" spc="-3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Comic Sans MS"/>
                <a:cs typeface="Comic Sans MS"/>
              </a:rPr>
              <a:t>του</a:t>
            </a:r>
            <a:r>
              <a:rPr sz="1800" spc="-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άγχους</a:t>
            </a:r>
            <a:r>
              <a:rPr sz="1800" spc="-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Comic Sans MS"/>
                <a:cs typeface="Comic Sans MS"/>
              </a:rPr>
              <a:t>και</a:t>
            </a:r>
            <a:r>
              <a:rPr sz="1800" spc="-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την</a:t>
            </a:r>
            <a:r>
              <a:rPr sz="1800" spc="-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Comic Sans MS"/>
                <a:cs typeface="Comic Sans MS"/>
              </a:rPr>
              <a:t>βελτίωση</a:t>
            </a:r>
            <a:endParaRPr sz="1800">
              <a:latin typeface="Comic Sans MS"/>
              <a:cs typeface="Comic Sans MS"/>
            </a:endParaRPr>
          </a:p>
          <a:p>
            <a:pPr marL="355600">
              <a:lnSpc>
                <a:spcPts val="1730"/>
              </a:lnSpc>
              <a:tabLst>
                <a:tab pos="2578735" algn="l"/>
              </a:tabLst>
            </a:pP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της</a:t>
            </a:r>
            <a:r>
              <a:rPr sz="1800" spc="-5" dirty="0">
                <a:solidFill>
                  <a:srgbClr val="4E3A2F"/>
                </a:solidFill>
                <a:latin typeface="Comic Sans MS"/>
                <a:cs typeface="Comic Sans MS"/>
              </a:rPr>
              <a:t> ποιότητας</a:t>
            </a:r>
            <a:r>
              <a:rPr sz="1800" spc="-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ζωής.	</a:t>
            </a:r>
            <a:r>
              <a:rPr sz="1800" spc="-5" dirty="0">
                <a:solidFill>
                  <a:srgbClr val="4E3A2F"/>
                </a:solidFill>
                <a:latin typeface="Comic Sans MS"/>
                <a:cs typeface="Comic Sans MS"/>
              </a:rPr>
              <a:t>Σε</a:t>
            </a:r>
            <a:r>
              <a:rPr sz="1800" spc="-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Comic Sans MS"/>
                <a:cs typeface="Comic Sans MS"/>
              </a:rPr>
              <a:t>καταστάσεις</a:t>
            </a:r>
            <a:endParaRPr sz="1800">
              <a:latin typeface="Comic Sans MS"/>
              <a:cs typeface="Comic Sans MS"/>
            </a:endParaRPr>
          </a:p>
          <a:p>
            <a:pPr marL="355600" marR="31115">
              <a:lnSpc>
                <a:spcPts val="1730"/>
              </a:lnSpc>
              <a:spcBef>
                <a:spcPts val="200"/>
              </a:spcBef>
            </a:pP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άγχους είναι </a:t>
            </a:r>
            <a:r>
              <a:rPr sz="1800" spc="-5" dirty="0">
                <a:solidFill>
                  <a:srgbClr val="4E3A2F"/>
                </a:solidFill>
                <a:latin typeface="Comic Sans MS"/>
                <a:cs typeface="Comic Sans MS"/>
              </a:rPr>
              <a:t>καλό </a:t>
            </a: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να εκτονώνεστε </a:t>
            </a:r>
            <a:r>
              <a:rPr sz="18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Comic Sans MS"/>
                <a:cs typeface="Comic Sans MS"/>
              </a:rPr>
              <a:t>μέσω</a:t>
            </a:r>
            <a:r>
              <a:rPr sz="1800" spc="-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της</a:t>
            </a:r>
            <a:r>
              <a:rPr sz="1800" spc="-3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άσκησης</a:t>
            </a:r>
            <a:r>
              <a:rPr sz="1800" spc="-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Comic Sans MS"/>
                <a:cs typeface="Comic Sans MS"/>
              </a:rPr>
              <a:t>και</a:t>
            </a:r>
            <a:r>
              <a:rPr sz="1800" spc="-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του</a:t>
            </a:r>
            <a:r>
              <a:rPr sz="1800" spc="-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Comic Sans MS"/>
                <a:cs typeface="Comic Sans MS"/>
              </a:rPr>
              <a:t>αθλητισμού.</a:t>
            </a:r>
            <a:endParaRPr sz="1800">
              <a:latin typeface="Comic Sans MS"/>
              <a:cs typeface="Comic Sans MS"/>
            </a:endParaRPr>
          </a:p>
          <a:p>
            <a:pPr marL="355600">
              <a:lnSpc>
                <a:spcPts val="1525"/>
              </a:lnSpc>
            </a:pPr>
            <a:r>
              <a:rPr sz="1800" spc="-5" dirty="0">
                <a:solidFill>
                  <a:srgbClr val="4E3A2F"/>
                </a:solidFill>
                <a:latin typeface="Comic Sans MS"/>
                <a:cs typeface="Comic Sans MS"/>
              </a:rPr>
              <a:t>Έτσι</a:t>
            </a:r>
            <a:r>
              <a:rPr sz="1800" spc="-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επιτυγχάνεται</a:t>
            </a:r>
            <a:r>
              <a:rPr sz="1800" spc="-2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η</a:t>
            </a:r>
            <a:r>
              <a:rPr sz="1800" spc="-2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Comic Sans MS"/>
                <a:cs typeface="Comic Sans MS"/>
              </a:rPr>
              <a:t>καύση</a:t>
            </a:r>
            <a:r>
              <a:rPr sz="1800" spc="-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της</a:t>
            </a:r>
            <a:endParaRPr sz="1800">
              <a:latin typeface="Comic Sans MS"/>
              <a:cs typeface="Comic Sans MS"/>
            </a:endParaRPr>
          </a:p>
          <a:p>
            <a:pPr marL="355600">
              <a:lnSpc>
                <a:spcPts val="1730"/>
              </a:lnSpc>
            </a:pPr>
            <a:r>
              <a:rPr sz="1800" spc="-5" dirty="0">
                <a:solidFill>
                  <a:srgbClr val="4E3A2F"/>
                </a:solidFill>
                <a:latin typeface="Comic Sans MS"/>
                <a:cs typeface="Comic Sans MS"/>
              </a:rPr>
              <a:t>περίσσειας κορτιζόλης</a:t>
            </a:r>
            <a:r>
              <a:rPr sz="1800" spc="-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στο σώμα.</a:t>
            </a:r>
            <a:r>
              <a:rPr sz="1800" spc="-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Η</a:t>
            </a:r>
            <a:endParaRPr sz="1800">
              <a:latin typeface="Comic Sans MS"/>
              <a:cs typeface="Comic Sans MS"/>
            </a:endParaRPr>
          </a:p>
          <a:p>
            <a:pPr marL="355600">
              <a:lnSpc>
                <a:spcPts val="1730"/>
              </a:lnSpc>
            </a:pP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άσκηση</a:t>
            </a:r>
            <a:r>
              <a:rPr sz="1800" spc="-2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μειώνει</a:t>
            </a:r>
            <a:r>
              <a:rPr sz="1800" spc="-4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αυτά</a:t>
            </a:r>
            <a:r>
              <a:rPr sz="1800" spc="-5" dirty="0">
                <a:solidFill>
                  <a:srgbClr val="4E3A2F"/>
                </a:solidFill>
                <a:latin typeface="Comic Sans MS"/>
                <a:cs typeface="Comic Sans MS"/>
              </a:rPr>
              <a:t> τα</a:t>
            </a:r>
            <a:r>
              <a:rPr sz="1800" spc="-3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επίπεδα,</a:t>
            </a:r>
            <a:endParaRPr sz="1800">
              <a:latin typeface="Comic Sans MS"/>
              <a:cs typeface="Comic Sans MS"/>
            </a:endParaRPr>
          </a:p>
          <a:p>
            <a:pPr marL="355600">
              <a:lnSpc>
                <a:spcPts val="1730"/>
              </a:lnSpc>
            </a:pPr>
            <a:r>
              <a:rPr sz="1800" spc="-5" dirty="0">
                <a:solidFill>
                  <a:srgbClr val="4E3A2F"/>
                </a:solidFill>
                <a:latin typeface="Comic Sans MS"/>
                <a:cs typeface="Comic Sans MS"/>
              </a:rPr>
              <a:t>προλαμβάνοντας</a:t>
            </a:r>
            <a:r>
              <a:rPr sz="1800" spc="-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πολλά</a:t>
            </a:r>
            <a:r>
              <a:rPr sz="1800" spc="-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από</a:t>
            </a:r>
            <a:r>
              <a:rPr sz="1800" spc="-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Comic Sans MS"/>
                <a:cs typeface="Comic Sans MS"/>
              </a:rPr>
              <a:t>τα</a:t>
            </a:r>
            <a:endParaRPr sz="1800">
              <a:latin typeface="Comic Sans MS"/>
              <a:cs typeface="Comic Sans MS"/>
            </a:endParaRPr>
          </a:p>
          <a:p>
            <a:pPr marL="355600" marR="217170">
              <a:lnSpc>
                <a:spcPct val="80100"/>
              </a:lnSpc>
              <a:spcBef>
                <a:spcPts val="210"/>
              </a:spcBef>
            </a:pPr>
            <a:r>
              <a:rPr sz="1800" spc="-5" dirty="0">
                <a:solidFill>
                  <a:srgbClr val="4E3A2F"/>
                </a:solidFill>
                <a:latin typeface="Comic Sans MS"/>
                <a:cs typeface="Comic Sans MS"/>
              </a:rPr>
              <a:t>συμπτώματα </a:t>
            </a: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που οδηγούν σε </a:t>
            </a:r>
            <a:r>
              <a:rPr sz="18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περαιτέρω</a:t>
            </a:r>
            <a:r>
              <a:rPr sz="1800" spc="-4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άγχος,</a:t>
            </a:r>
            <a:r>
              <a:rPr sz="1800" spc="-4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όπως</a:t>
            </a:r>
            <a:r>
              <a:rPr sz="1800" spc="-3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προβλήματα </a:t>
            </a:r>
            <a:r>
              <a:rPr sz="1800" spc="-52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Comic Sans MS"/>
                <a:cs typeface="Comic Sans MS"/>
              </a:rPr>
              <a:t>με </a:t>
            </a: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τη</a:t>
            </a:r>
            <a:r>
              <a:rPr sz="1800" spc="-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Comic Sans MS"/>
                <a:cs typeface="Comic Sans MS"/>
              </a:rPr>
              <a:t>συγκέντρωση</a:t>
            </a:r>
            <a:r>
              <a:rPr sz="1800" spc="-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Comic Sans MS"/>
                <a:cs typeface="Comic Sans MS"/>
              </a:rPr>
              <a:t>και</a:t>
            </a:r>
            <a:r>
              <a:rPr sz="18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Comic Sans MS"/>
                <a:cs typeface="Comic Sans MS"/>
              </a:rPr>
              <a:t>κόπωση.</a:t>
            </a:r>
            <a:endParaRPr sz="1800">
              <a:latin typeface="Comic Sans MS"/>
              <a:cs typeface="Comic Sans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76444" y="1124711"/>
            <a:ext cx="2807207" cy="417576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" y="1028700"/>
            <a:ext cx="3578352" cy="5288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566673"/>
            <a:ext cx="30422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</a:rPr>
              <a:t>ΚΑΤΟΙΚΙΔΙΑ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535940" y="1662811"/>
            <a:ext cx="4030979" cy="3989704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55600" marR="556895" indent="-343535">
              <a:lnSpc>
                <a:spcPts val="1920"/>
              </a:lnSpc>
              <a:spcBef>
                <a:spcPts val="565"/>
              </a:spcBef>
              <a:tabLst>
                <a:tab pos="355600" algn="l"/>
              </a:tabLst>
            </a:pPr>
            <a:r>
              <a:rPr sz="140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40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Οι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ειδικοί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λένε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ότι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και μόνο </a:t>
            </a:r>
            <a:r>
              <a:rPr sz="2000" spc="-58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φροντίζοντας</a:t>
            </a:r>
            <a:r>
              <a:rPr sz="2000" spc="-5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το</a:t>
            </a:r>
            <a:r>
              <a:rPr sz="2000" spc="-3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σκύλο</a:t>
            </a:r>
            <a:r>
              <a:rPr sz="2000" spc="-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ή</a:t>
            </a:r>
            <a:r>
              <a:rPr sz="2000" spc="-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τη</a:t>
            </a:r>
            <a:endParaRPr sz="2000" dirty="0">
              <a:latin typeface="Comic Sans MS"/>
              <a:cs typeface="Comic Sans MS"/>
            </a:endParaRPr>
          </a:p>
          <a:p>
            <a:pPr marL="355600" marR="424180">
              <a:lnSpc>
                <a:spcPts val="1920"/>
              </a:lnSpc>
            </a:pP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γάτα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σας,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μειώνετε το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στρες </a:t>
            </a:r>
            <a:r>
              <a:rPr sz="2000" spc="-58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σας.</a:t>
            </a:r>
            <a:r>
              <a:rPr sz="2000" spc="-4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Ακόμα</a:t>
            </a:r>
            <a:r>
              <a:rPr sz="2000" spc="-4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πιο</a:t>
            </a:r>
            <a:r>
              <a:rPr sz="2000" spc="-3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εντυπωσιακό</a:t>
            </a:r>
            <a:endParaRPr sz="2000" dirty="0">
              <a:latin typeface="Comic Sans MS"/>
              <a:cs typeface="Comic Sans MS"/>
            </a:endParaRPr>
          </a:p>
          <a:p>
            <a:pPr marL="355600" marR="43180">
              <a:lnSpc>
                <a:spcPts val="1920"/>
              </a:lnSpc>
            </a:pP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ωστόσο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είναι το αποτέλεσμα </a:t>
            </a:r>
            <a:r>
              <a:rPr sz="20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μιας έρευνας που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λέει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ότι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τα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κατοικίδια</a:t>
            </a:r>
            <a:r>
              <a:rPr sz="2000" spc="-5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μπορούν</a:t>
            </a:r>
            <a:r>
              <a:rPr sz="2000" spc="-5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να</a:t>
            </a:r>
            <a:r>
              <a:rPr sz="2000" spc="-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μειώσουν</a:t>
            </a:r>
            <a:endParaRPr sz="2000" dirty="0">
              <a:latin typeface="Comic Sans MS"/>
              <a:cs typeface="Comic Sans MS"/>
            </a:endParaRPr>
          </a:p>
          <a:p>
            <a:pPr marL="355600">
              <a:lnSpc>
                <a:spcPts val="1700"/>
              </a:lnSpc>
            </a:pP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το</a:t>
            </a:r>
            <a:r>
              <a:rPr sz="2000" spc="-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άγχος</a:t>
            </a:r>
            <a:r>
              <a:rPr sz="2000" spc="-4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και</a:t>
            </a:r>
            <a:r>
              <a:rPr sz="2000" spc="-2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να</a:t>
            </a:r>
            <a:r>
              <a:rPr sz="2000" spc="-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προσφέρουν</a:t>
            </a:r>
            <a:endParaRPr sz="2000" dirty="0">
              <a:latin typeface="Comic Sans MS"/>
              <a:cs typeface="Comic Sans MS"/>
            </a:endParaRPr>
          </a:p>
          <a:p>
            <a:pPr marL="355600">
              <a:lnSpc>
                <a:spcPts val="1920"/>
              </a:lnSpc>
            </a:pP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ανακούφιση</a:t>
            </a:r>
            <a:r>
              <a:rPr sz="2000" spc="-5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στον</a:t>
            </a:r>
            <a:r>
              <a:rPr sz="2000" spc="-4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άνθρωπο</a:t>
            </a:r>
            <a:endParaRPr sz="2000" dirty="0">
              <a:latin typeface="Comic Sans MS"/>
              <a:cs typeface="Comic Sans MS"/>
            </a:endParaRPr>
          </a:p>
          <a:p>
            <a:pPr marL="355600">
              <a:lnSpc>
                <a:spcPts val="1920"/>
              </a:lnSpc>
            </a:pP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περισσότερο</a:t>
            </a:r>
            <a:r>
              <a:rPr sz="2000" spc="-4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ακόμα</a:t>
            </a:r>
            <a:r>
              <a:rPr sz="2000" spc="-4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και</a:t>
            </a:r>
            <a:r>
              <a:rPr sz="2000" spc="-2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από</a:t>
            </a:r>
            <a:r>
              <a:rPr sz="2000" spc="-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Comic Sans MS"/>
                <a:cs typeface="Comic Sans MS"/>
              </a:rPr>
              <a:t>τους</a:t>
            </a:r>
            <a:endParaRPr sz="2000" dirty="0">
              <a:latin typeface="Comic Sans MS"/>
              <a:cs typeface="Comic Sans MS"/>
            </a:endParaRPr>
          </a:p>
          <a:p>
            <a:pPr marL="355600">
              <a:lnSpc>
                <a:spcPts val="1920"/>
              </a:lnSpc>
            </a:pP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φίλους</a:t>
            </a:r>
            <a:r>
              <a:rPr sz="2000" spc="-2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ή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 τους</a:t>
            </a:r>
            <a:r>
              <a:rPr sz="2000" spc="-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συντρόφους.</a:t>
            </a:r>
            <a:r>
              <a:rPr sz="2000" spc="-3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Είναι</a:t>
            </a:r>
            <a:endParaRPr sz="2000" dirty="0">
              <a:latin typeface="Comic Sans MS"/>
              <a:cs typeface="Comic Sans MS"/>
            </a:endParaRPr>
          </a:p>
          <a:p>
            <a:pPr marL="355600">
              <a:lnSpc>
                <a:spcPts val="1920"/>
              </a:lnSpc>
            </a:pP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η</a:t>
            </a:r>
            <a:r>
              <a:rPr sz="2000" spc="-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ανεπιτήδευτη</a:t>
            </a:r>
            <a:r>
              <a:rPr sz="2000" spc="-3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αγάπη.</a:t>
            </a:r>
            <a:r>
              <a:rPr sz="2000" spc="-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Το</a:t>
            </a:r>
            <a:endParaRPr sz="2000" dirty="0">
              <a:latin typeface="Comic Sans MS"/>
              <a:cs typeface="Comic Sans MS"/>
            </a:endParaRPr>
          </a:p>
          <a:p>
            <a:pPr marL="355600">
              <a:lnSpc>
                <a:spcPts val="1920"/>
              </a:lnSpc>
            </a:pP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γεγονός</a:t>
            </a:r>
            <a:r>
              <a:rPr sz="2000" spc="-2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ότι</a:t>
            </a:r>
            <a:r>
              <a:rPr sz="2000" spc="-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δεν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σας</a:t>
            </a:r>
            <a:r>
              <a:rPr sz="2000" spc="-3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κρίνουν,</a:t>
            </a:r>
            <a:r>
              <a:rPr sz="2000" spc="-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τα</a:t>
            </a:r>
            <a:endParaRPr sz="2000" dirty="0">
              <a:latin typeface="Comic Sans MS"/>
              <a:cs typeface="Comic Sans MS"/>
            </a:endParaRPr>
          </a:p>
          <a:p>
            <a:pPr marL="355600" marR="159385">
              <a:lnSpc>
                <a:spcPts val="1920"/>
              </a:lnSpc>
              <a:spcBef>
                <a:spcPts val="225"/>
              </a:spcBef>
            </a:pP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ζωάκια μπορούν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να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είναι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τα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 πλέον</a:t>
            </a:r>
            <a:r>
              <a:rPr sz="2000" spc="-5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υποστηρικτικά</a:t>
            </a:r>
            <a:r>
              <a:rPr sz="2000" spc="-7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πλάσματα </a:t>
            </a:r>
            <a:r>
              <a:rPr sz="2000" spc="-58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σε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 δύσκολες</a:t>
            </a:r>
            <a:r>
              <a:rPr sz="2000" spc="-4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στιγμές.</a:t>
            </a:r>
            <a:endParaRPr sz="2000" dirty="0">
              <a:latin typeface="Comic Sans MS"/>
              <a:cs typeface="Comic Sans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3291" y="1053083"/>
            <a:ext cx="3025140" cy="468020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" y="1028700"/>
            <a:ext cx="2845308" cy="5288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566673"/>
            <a:ext cx="23082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ΜΟΥΣΙΚΗ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535940" y="1653031"/>
            <a:ext cx="3592195" cy="4902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tabLst>
                <a:tab pos="355600" algn="l"/>
              </a:tabLst>
            </a:pPr>
            <a:r>
              <a:rPr sz="1100" spc="1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100" spc="1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solidFill>
                  <a:srgbClr val="4E3A2F"/>
                </a:solidFill>
                <a:latin typeface="Comic Sans MS"/>
                <a:cs typeface="Comic Sans MS"/>
              </a:rPr>
              <a:t>Η</a:t>
            </a:r>
            <a:r>
              <a:rPr sz="1600" spc="5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4E3A2F"/>
                </a:solidFill>
                <a:latin typeface="Comic Sans MS"/>
                <a:cs typeface="Comic Sans MS"/>
              </a:rPr>
              <a:t>μουσική</a:t>
            </a:r>
            <a:r>
              <a:rPr sz="1600" spc="7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4E3A2F"/>
                </a:solidFill>
                <a:latin typeface="Comic Sans MS"/>
                <a:cs typeface="Comic Sans MS"/>
              </a:rPr>
              <a:t>έχει</a:t>
            </a:r>
            <a:r>
              <a:rPr sz="1600" spc="7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4E3A2F"/>
                </a:solidFill>
                <a:latin typeface="Comic Sans MS"/>
                <a:cs typeface="Comic Sans MS"/>
              </a:rPr>
              <a:t>θεμελιώδη</a:t>
            </a:r>
            <a:r>
              <a:rPr sz="1600" spc="56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4E3A2F"/>
                </a:solidFill>
                <a:latin typeface="Comic Sans MS"/>
                <a:cs typeface="Comic Sans MS"/>
              </a:rPr>
              <a:t>ρόλο </a:t>
            </a:r>
            <a:r>
              <a:rPr sz="16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4E3A2F"/>
                </a:solidFill>
                <a:latin typeface="Comic Sans MS"/>
                <a:cs typeface="Comic Sans MS"/>
              </a:rPr>
              <a:t>στη ζωή των ανθρώπων. </a:t>
            </a:r>
            <a:r>
              <a:rPr sz="1600" spc="-10" dirty="0">
                <a:solidFill>
                  <a:srgbClr val="4E3A2F"/>
                </a:solidFill>
                <a:latin typeface="Comic Sans MS"/>
                <a:cs typeface="Comic Sans MS"/>
              </a:rPr>
              <a:t>Από τη </a:t>
            </a:r>
            <a:r>
              <a:rPr sz="1600" spc="-5" dirty="0">
                <a:solidFill>
                  <a:srgbClr val="4E3A2F"/>
                </a:solidFill>
                <a:latin typeface="Comic Sans MS"/>
                <a:cs typeface="Comic Sans MS"/>
              </a:rPr>
              <a:t> δημιουργία της ανθρωπότητας η </a:t>
            </a:r>
            <a:r>
              <a:rPr sz="16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4E3A2F"/>
                </a:solidFill>
                <a:latin typeface="Comic Sans MS"/>
                <a:cs typeface="Comic Sans MS"/>
              </a:rPr>
              <a:t>μουσική συνοδεύει </a:t>
            </a:r>
            <a:r>
              <a:rPr sz="1600" spc="-10" dirty="0">
                <a:solidFill>
                  <a:srgbClr val="4E3A2F"/>
                </a:solidFill>
                <a:latin typeface="Comic Sans MS"/>
                <a:cs typeface="Comic Sans MS"/>
              </a:rPr>
              <a:t>τον </a:t>
            </a:r>
            <a:r>
              <a:rPr sz="1600" spc="-5" dirty="0">
                <a:solidFill>
                  <a:srgbClr val="4E3A2F"/>
                </a:solidFill>
                <a:latin typeface="Comic Sans MS"/>
                <a:cs typeface="Comic Sans MS"/>
              </a:rPr>
              <a:t>άνθρωπο </a:t>
            </a:r>
            <a:r>
              <a:rPr sz="1600" spc="-10" dirty="0">
                <a:solidFill>
                  <a:srgbClr val="4E3A2F"/>
                </a:solidFill>
                <a:latin typeface="Comic Sans MS"/>
                <a:cs typeface="Comic Sans MS"/>
              </a:rPr>
              <a:t>και </a:t>
            </a:r>
            <a:r>
              <a:rPr sz="1600" spc="-46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4E3A2F"/>
                </a:solidFill>
                <a:latin typeface="Comic Sans MS"/>
                <a:cs typeface="Comic Sans MS"/>
              </a:rPr>
              <a:t>αποτελούσε μέρος όλων </a:t>
            </a:r>
            <a:r>
              <a:rPr sz="1600" spc="-10" dirty="0">
                <a:solidFill>
                  <a:srgbClr val="4E3A2F"/>
                </a:solidFill>
                <a:latin typeface="Comic Sans MS"/>
                <a:cs typeface="Comic Sans MS"/>
              </a:rPr>
              <a:t>των </a:t>
            </a:r>
            <a:r>
              <a:rPr sz="1600" spc="-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4E3A2F"/>
                </a:solidFill>
                <a:latin typeface="Comic Sans MS"/>
                <a:cs typeface="Comic Sans MS"/>
              </a:rPr>
              <a:t>πολιτισμών.</a:t>
            </a:r>
            <a:r>
              <a:rPr sz="1600" spc="-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4E3A2F"/>
                </a:solidFill>
                <a:latin typeface="Comic Sans MS"/>
                <a:cs typeface="Comic Sans MS"/>
              </a:rPr>
              <a:t>Οι</a:t>
            </a:r>
            <a:r>
              <a:rPr sz="16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4E3A2F"/>
                </a:solidFill>
                <a:latin typeface="Comic Sans MS"/>
                <a:cs typeface="Comic Sans MS"/>
              </a:rPr>
              <a:t>επιδράσεις</a:t>
            </a:r>
            <a:r>
              <a:rPr sz="16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4E3A2F"/>
                </a:solidFill>
                <a:latin typeface="Comic Sans MS"/>
                <a:cs typeface="Comic Sans MS"/>
              </a:rPr>
              <a:t>της</a:t>
            </a:r>
            <a:r>
              <a:rPr sz="1600" spc="-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4E3A2F"/>
                </a:solidFill>
                <a:latin typeface="Comic Sans MS"/>
                <a:cs typeface="Comic Sans MS"/>
              </a:rPr>
              <a:t>στον </a:t>
            </a:r>
            <a:r>
              <a:rPr sz="1600" spc="-46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4E3A2F"/>
                </a:solidFill>
                <a:latin typeface="Comic Sans MS"/>
                <a:cs typeface="Comic Sans MS"/>
              </a:rPr>
              <a:t>ψυχικό</a:t>
            </a:r>
            <a:r>
              <a:rPr sz="16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4E3A2F"/>
                </a:solidFill>
                <a:latin typeface="Comic Sans MS"/>
                <a:cs typeface="Comic Sans MS"/>
              </a:rPr>
              <a:t>και</a:t>
            </a:r>
            <a:r>
              <a:rPr sz="1600" spc="-5" dirty="0">
                <a:solidFill>
                  <a:srgbClr val="4E3A2F"/>
                </a:solidFill>
                <a:latin typeface="Comic Sans MS"/>
                <a:cs typeface="Comic Sans MS"/>
              </a:rPr>
              <a:t> σωματικό</a:t>
            </a:r>
            <a:r>
              <a:rPr sz="1600" spc="-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4E3A2F"/>
                </a:solidFill>
                <a:latin typeface="Comic Sans MS"/>
                <a:cs typeface="Comic Sans MS"/>
              </a:rPr>
              <a:t>τους</a:t>
            </a:r>
            <a:r>
              <a:rPr sz="16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4E3A2F"/>
                </a:solidFill>
                <a:latin typeface="Comic Sans MS"/>
                <a:cs typeface="Comic Sans MS"/>
              </a:rPr>
              <a:t>κόσμο, </a:t>
            </a:r>
            <a:r>
              <a:rPr sz="1600" spc="-5" dirty="0">
                <a:solidFill>
                  <a:srgbClr val="4E3A2F"/>
                </a:solidFill>
                <a:latin typeface="Comic Sans MS"/>
                <a:cs typeface="Comic Sans MS"/>
              </a:rPr>
              <a:t>ο </a:t>
            </a:r>
            <a:r>
              <a:rPr sz="16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4E3A2F"/>
                </a:solidFill>
                <a:latin typeface="Comic Sans MS"/>
                <a:cs typeface="Comic Sans MS"/>
              </a:rPr>
              <a:t>μοναδικός </a:t>
            </a:r>
            <a:r>
              <a:rPr sz="1600" spc="-5" dirty="0">
                <a:solidFill>
                  <a:srgbClr val="4E3A2F"/>
                </a:solidFill>
                <a:latin typeface="Comic Sans MS"/>
                <a:cs typeface="Comic Sans MS"/>
              </a:rPr>
              <a:t>τρόπος με </a:t>
            </a:r>
            <a:r>
              <a:rPr sz="1600" spc="-10" dirty="0">
                <a:solidFill>
                  <a:srgbClr val="4E3A2F"/>
                </a:solidFill>
                <a:latin typeface="Comic Sans MS"/>
                <a:cs typeface="Comic Sans MS"/>
              </a:rPr>
              <a:t>τον </a:t>
            </a:r>
            <a:r>
              <a:rPr sz="1600" spc="-5" dirty="0">
                <a:solidFill>
                  <a:srgbClr val="4E3A2F"/>
                </a:solidFill>
                <a:latin typeface="Comic Sans MS"/>
                <a:cs typeface="Comic Sans MS"/>
              </a:rPr>
              <a:t>οποίο η </a:t>
            </a:r>
            <a:r>
              <a:rPr sz="16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4E3A2F"/>
                </a:solidFill>
                <a:latin typeface="Comic Sans MS"/>
                <a:cs typeface="Comic Sans MS"/>
              </a:rPr>
              <a:t>μουσική</a:t>
            </a:r>
            <a:r>
              <a:rPr sz="16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4E3A2F"/>
                </a:solidFill>
                <a:latin typeface="Comic Sans MS"/>
                <a:cs typeface="Comic Sans MS"/>
              </a:rPr>
              <a:t>επικοινωνεί </a:t>
            </a:r>
            <a:r>
              <a:rPr sz="1600" spc="-5" dirty="0">
                <a:solidFill>
                  <a:srgbClr val="4E3A2F"/>
                </a:solidFill>
                <a:latin typeface="Comic Sans MS"/>
                <a:cs typeface="Comic Sans MS"/>
              </a:rPr>
              <a:t>μαζί</a:t>
            </a:r>
            <a:r>
              <a:rPr sz="1600" spc="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4E3A2F"/>
                </a:solidFill>
                <a:latin typeface="Comic Sans MS"/>
                <a:cs typeface="Comic Sans MS"/>
              </a:rPr>
              <a:t>τους, </a:t>
            </a:r>
            <a:r>
              <a:rPr sz="1600" spc="-5" dirty="0">
                <a:solidFill>
                  <a:srgbClr val="4E3A2F"/>
                </a:solidFill>
                <a:latin typeface="Comic Sans MS"/>
                <a:cs typeface="Comic Sans MS"/>
              </a:rPr>
              <a:t> αποτελούν </a:t>
            </a:r>
            <a:r>
              <a:rPr sz="1600" spc="-10" dirty="0">
                <a:solidFill>
                  <a:srgbClr val="4E3A2F"/>
                </a:solidFill>
                <a:latin typeface="Comic Sans MS"/>
                <a:cs typeface="Comic Sans MS"/>
              </a:rPr>
              <a:t>ένα</a:t>
            </a:r>
            <a:r>
              <a:rPr sz="1600" spc="-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4E3A2F"/>
                </a:solidFill>
                <a:latin typeface="Comic Sans MS"/>
                <a:cs typeface="Comic Sans MS"/>
              </a:rPr>
              <a:t>θεραπευτικό</a:t>
            </a:r>
            <a:r>
              <a:rPr sz="1600" spc="45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4E3A2F"/>
                </a:solidFill>
                <a:latin typeface="Comic Sans MS"/>
                <a:cs typeface="Comic Sans MS"/>
              </a:rPr>
              <a:t>μέσο </a:t>
            </a:r>
            <a:r>
              <a:rPr sz="16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4E3A2F"/>
                </a:solidFill>
                <a:latin typeface="Comic Sans MS"/>
                <a:cs typeface="Comic Sans MS"/>
              </a:rPr>
              <a:t>το οποίο</a:t>
            </a:r>
            <a:r>
              <a:rPr sz="1600" spc="-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4E3A2F"/>
                </a:solidFill>
                <a:latin typeface="Comic Sans MS"/>
                <a:cs typeface="Comic Sans MS"/>
              </a:rPr>
              <a:t>αξίζει</a:t>
            </a:r>
            <a:r>
              <a:rPr sz="1600" spc="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4E3A2F"/>
                </a:solidFill>
                <a:latin typeface="Comic Sans MS"/>
                <a:cs typeface="Comic Sans MS"/>
              </a:rPr>
              <a:t>να </a:t>
            </a:r>
            <a:r>
              <a:rPr sz="1600" spc="-10" dirty="0">
                <a:solidFill>
                  <a:srgbClr val="4E3A2F"/>
                </a:solidFill>
                <a:latin typeface="Comic Sans MS"/>
                <a:cs typeface="Comic Sans MS"/>
              </a:rPr>
              <a:t>διερευνηθεί</a:t>
            </a:r>
            <a:r>
              <a:rPr sz="1600" spc="3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4E3A2F"/>
                </a:solidFill>
                <a:latin typeface="Comic Sans MS"/>
                <a:cs typeface="Comic Sans MS"/>
              </a:rPr>
              <a:t>στο </a:t>
            </a:r>
            <a:r>
              <a:rPr sz="16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4E3A2F"/>
                </a:solidFill>
                <a:latin typeface="Comic Sans MS"/>
                <a:cs typeface="Comic Sans MS"/>
              </a:rPr>
              <a:t>μέγιστο</a:t>
            </a:r>
            <a:r>
              <a:rPr sz="1600" spc="-5" dirty="0">
                <a:solidFill>
                  <a:srgbClr val="4E3A2F"/>
                </a:solidFill>
                <a:latin typeface="Comic Sans MS"/>
                <a:cs typeface="Comic Sans MS"/>
              </a:rPr>
              <a:t> δυνατό</a:t>
            </a:r>
            <a:r>
              <a:rPr sz="1600" spc="-10" dirty="0">
                <a:solidFill>
                  <a:srgbClr val="4E3A2F"/>
                </a:solidFill>
                <a:latin typeface="Comic Sans MS"/>
                <a:cs typeface="Comic Sans MS"/>
              </a:rPr>
              <a:t> βαθμό.</a:t>
            </a:r>
            <a:r>
              <a:rPr sz="16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4E3A2F"/>
                </a:solidFill>
                <a:latin typeface="Comic Sans MS"/>
                <a:cs typeface="Comic Sans MS"/>
              </a:rPr>
              <a:t>Άτομα</a:t>
            </a:r>
            <a:r>
              <a:rPr sz="1600" spc="-5" dirty="0">
                <a:solidFill>
                  <a:srgbClr val="4E3A2F"/>
                </a:solidFill>
                <a:latin typeface="Comic Sans MS"/>
                <a:cs typeface="Comic Sans MS"/>
              </a:rPr>
              <a:t> που </a:t>
            </a:r>
            <a:r>
              <a:rPr sz="16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4E3A2F"/>
                </a:solidFill>
                <a:latin typeface="Comic Sans MS"/>
                <a:cs typeface="Comic Sans MS"/>
              </a:rPr>
              <a:t>ασχολούνται με την μουσική έχουν </a:t>
            </a:r>
            <a:r>
              <a:rPr sz="16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4E3A2F"/>
                </a:solidFill>
                <a:latin typeface="Comic Sans MS"/>
                <a:cs typeface="Comic Sans MS"/>
              </a:rPr>
              <a:t>λιγότερες πιθανότητες </a:t>
            </a:r>
            <a:r>
              <a:rPr sz="1600" spc="-10" dirty="0">
                <a:solidFill>
                  <a:srgbClr val="4E3A2F"/>
                </a:solidFill>
                <a:latin typeface="Comic Sans MS"/>
                <a:cs typeface="Comic Sans MS"/>
              </a:rPr>
              <a:t>να </a:t>
            </a:r>
            <a:r>
              <a:rPr sz="1600" spc="-5" dirty="0">
                <a:solidFill>
                  <a:srgbClr val="4E3A2F"/>
                </a:solidFill>
                <a:latin typeface="Comic Sans MS"/>
                <a:cs typeface="Comic Sans MS"/>
              </a:rPr>
              <a:t> εμφανίσουν προβλήματα άγχους.</a:t>
            </a:r>
            <a:r>
              <a:rPr sz="16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4E3A2F"/>
                </a:solidFill>
                <a:latin typeface="Comic Sans MS"/>
                <a:cs typeface="Comic Sans MS"/>
              </a:rPr>
              <a:t>Η </a:t>
            </a:r>
            <a:r>
              <a:rPr sz="1600" spc="-46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4E3A2F"/>
                </a:solidFill>
                <a:latin typeface="Comic Sans MS"/>
                <a:cs typeface="Comic Sans MS"/>
              </a:rPr>
              <a:t>μουσική</a:t>
            </a:r>
            <a:r>
              <a:rPr sz="16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4E3A2F"/>
                </a:solidFill>
                <a:latin typeface="Comic Sans MS"/>
                <a:cs typeface="Comic Sans MS"/>
              </a:rPr>
              <a:t>και</a:t>
            </a:r>
            <a:r>
              <a:rPr sz="1600" spc="-5" dirty="0">
                <a:solidFill>
                  <a:srgbClr val="4E3A2F"/>
                </a:solidFill>
                <a:latin typeface="Comic Sans MS"/>
                <a:cs typeface="Comic Sans MS"/>
              </a:rPr>
              <a:t> η </a:t>
            </a:r>
            <a:r>
              <a:rPr sz="1600" spc="-10" dirty="0">
                <a:solidFill>
                  <a:srgbClr val="4E3A2F"/>
                </a:solidFill>
                <a:latin typeface="Comic Sans MS"/>
                <a:cs typeface="Comic Sans MS"/>
              </a:rPr>
              <a:t>μουσικοθεραπεία </a:t>
            </a:r>
            <a:r>
              <a:rPr sz="1600" spc="-5" dirty="0">
                <a:solidFill>
                  <a:srgbClr val="4E3A2F"/>
                </a:solidFill>
                <a:latin typeface="Comic Sans MS"/>
                <a:cs typeface="Comic Sans MS"/>
              </a:rPr>
              <a:t> έχουν πολλά να προσφέρουν. Η </a:t>
            </a:r>
            <a:r>
              <a:rPr sz="16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4E3A2F"/>
                </a:solidFill>
                <a:latin typeface="Comic Sans MS"/>
                <a:cs typeface="Comic Sans MS"/>
              </a:rPr>
              <a:t>μουσική</a:t>
            </a:r>
            <a:r>
              <a:rPr sz="16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4E3A2F"/>
                </a:solidFill>
                <a:latin typeface="Comic Sans MS"/>
                <a:cs typeface="Comic Sans MS"/>
              </a:rPr>
              <a:t>βρέθηκε</a:t>
            </a:r>
            <a:r>
              <a:rPr sz="16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4E3A2F"/>
                </a:solidFill>
                <a:latin typeface="Comic Sans MS"/>
                <a:cs typeface="Comic Sans MS"/>
              </a:rPr>
              <a:t>ότι</a:t>
            </a:r>
            <a:r>
              <a:rPr sz="1600" spc="-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4E3A2F"/>
                </a:solidFill>
                <a:latin typeface="Comic Sans MS"/>
                <a:cs typeface="Comic Sans MS"/>
              </a:rPr>
              <a:t>μπορεί </a:t>
            </a:r>
            <a:r>
              <a:rPr sz="1600" spc="-10" dirty="0">
                <a:solidFill>
                  <a:srgbClr val="4E3A2F"/>
                </a:solidFill>
                <a:latin typeface="Comic Sans MS"/>
                <a:cs typeface="Comic Sans MS"/>
              </a:rPr>
              <a:t>να </a:t>
            </a:r>
            <a:r>
              <a:rPr sz="1600" spc="-5" dirty="0">
                <a:solidFill>
                  <a:srgbClr val="4E3A2F"/>
                </a:solidFill>
                <a:latin typeface="Comic Sans MS"/>
                <a:cs typeface="Comic Sans MS"/>
              </a:rPr>
              <a:t> απαλύνει</a:t>
            </a:r>
            <a:r>
              <a:rPr sz="16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4E3A2F"/>
                </a:solidFill>
                <a:latin typeface="Comic Sans MS"/>
                <a:cs typeface="Comic Sans MS"/>
              </a:rPr>
              <a:t>από το</a:t>
            </a:r>
            <a:r>
              <a:rPr sz="1600" spc="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4E3A2F"/>
                </a:solidFill>
                <a:latin typeface="Comic Sans MS"/>
                <a:cs typeface="Comic Sans MS"/>
              </a:rPr>
              <a:t>στρες</a:t>
            </a:r>
            <a:r>
              <a:rPr sz="16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4E3A2F"/>
                </a:solidFill>
                <a:latin typeface="Comic Sans MS"/>
                <a:cs typeface="Comic Sans MS"/>
              </a:rPr>
              <a:t>και</a:t>
            </a:r>
            <a:r>
              <a:rPr sz="1600" spc="2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4E3A2F"/>
                </a:solidFill>
                <a:latin typeface="Comic Sans MS"/>
                <a:cs typeface="Comic Sans MS"/>
              </a:rPr>
              <a:t>το </a:t>
            </a:r>
            <a:r>
              <a:rPr sz="16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4E3A2F"/>
                </a:solidFill>
                <a:latin typeface="Comic Sans MS"/>
                <a:cs typeface="Comic Sans MS"/>
              </a:rPr>
              <a:t>άγχος.</a:t>
            </a:r>
            <a:endParaRPr sz="1600">
              <a:latin typeface="Comic Sans MS"/>
              <a:cs typeface="Comic Sans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5255" y="1412747"/>
            <a:ext cx="3168396" cy="19446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15255" y="3500628"/>
            <a:ext cx="3168396" cy="24490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779" y="766572"/>
            <a:ext cx="8999220" cy="960119"/>
            <a:chOff x="144779" y="766572"/>
            <a:chExt cx="8999220" cy="96011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5111" y="1046988"/>
              <a:ext cx="8628888" cy="182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779" y="766572"/>
              <a:ext cx="8785860" cy="4724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779" y="1254252"/>
              <a:ext cx="1839468" cy="47243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ΣΤΑΜΑΤΑ </a:t>
            </a:r>
            <a:r>
              <a:rPr dirty="0"/>
              <a:t>ΝΑ </a:t>
            </a:r>
            <a:r>
              <a:rPr spc="-5" dirty="0"/>
              <a:t>ΑΓΧΩΝΕΣΑΙ, ΑΡΧΙΣΕ </a:t>
            </a:r>
            <a:r>
              <a:rPr dirty="0"/>
              <a:t>ΝΑ </a:t>
            </a:r>
            <a:r>
              <a:rPr spc="-944" dirty="0"/>
              <a:t> </a:t>
            </a:r>
            <a:r>
              <a:rPr spc="-5" dirty="0"/>
              <a:t>ΖΕΙΣ…</a:t>
            </a: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9495" y="1629155"/>
            <a:ext cx="7272528" cy="47518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" y="1028700"/>
            <a:ext cx="2869692" cy="5288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566673"/>
            <a:ext cx="23304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7B4A3A"/>
                </a:solidFill>
              </a:rPr>
              <a:t>ΟΡΙΣΜ</a:t>
            </a:r>
            <a:r>
              <a:rPr sz="3600" spc="5" dirty="0">
                <a:solidFill>
                  <a:srgbClr val="7B4A3A"/>
                </a:solidFill>
              </a:rPr>
              <a:t>Ο</a:t>
            </a:r>
            <a:r>
              <a:rPr sz="3600" dirty="0">
                <a:solidFill>
                  <a:srgbClr val="7B4A3A"/>
                </a:solidFill>
              </a:rPr>
              <a:t>Σ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820927" y="1545462"/>
            <a:ext cx="7767320" cy="40646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70485" marR="12700" indent="-58419">
              <a:lnSpc>
                <a:spcPts val="2400"/>
              </a:lnSpc>
              <a:spcBef>
                <a:spcPts val="675"/>
              </a:spcBef>
            </a:pP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Το</a:t>
            </a:r>
            <a:r>
              <a:rPr sz="2500" spc="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άγχος</a:t>
            </a:r>
            <a:r>
              <a:rPr sz="2500" spc="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είναι</a:t>
            </a:r>
            <a:r>
              <a:rPr sz="25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μια</a:t>
            </a:r>
            <a:r>
              <a:rPr sz="2500" spc="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φυσιολογική</a:t>
            </a:r>
            <a:r>
              <a:rPr sz="2500" spc="4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σωματική</a:t>
            </a:r>
            <a:r>
              <a:rPr sz="2500" spc="3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και</a:t>
            </a:r>
            <a:r>
              <a:rPr sz="2500" spc="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ψυχική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 αντίδραση</a:t>
            </a:r>
            <a:r>
              <a:rPr sz="2500" spc="3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σε 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μια</a:t>
            </a:r>
            <a:r>
              <a:rPr sz="25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απειλή</a:t>
            </a:r>
            <a:r>
              <a:rPr sz="2500" spc="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η</a:t>
            </a:r>
            <a:r>
              <a:rPr sz="25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σε 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μια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 αίτηση</a:t>
            </a:r>
            <a:r>
              <a:rPr sz="2500" spc="2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για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την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 αντιμετώπιση</a:t>
            </a:r>
            <a:r>
              <a:rPr sz="2500" spc="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απαιτητικών</a:t>
            </a:r>
            <a:r>
              <a:rPr sz="2500" spc="3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καταστάσεων.</a:t>
            </a:r>
            <a:r>
              <a:rPr sz="2500" spc="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Όταν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κάποιος</a:t>
            </a:r>
            <a:r>
              <a:rPr sz="2500" spc="2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άνθρωπος</a:t>
            </a:r>
            <a:r>
              <a:rPr sz="2500" spc="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νιώθει</a:t>
            </a:r>
            <a:r>
              <a:rPr sz="2500" spc="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στρες, το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σώμα</a:t>
            </a:r>
            <a:r>
              <a:rPr sz="2500" spc="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του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είναι</a:t>
            </a:r>
            <a:r>
              <a:rPr sz="25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σε</a:t>
            </a:r>
            <a:endParaRPr sz="2500">
              <a:latin typeface="Comic Sans MS"/>
              <a:cs typeface="Comic Sans MS"/>
            </a:endParaRPr>
          </a:p>
          <a:p>
            <a:pPr marL="70485" marR="805815">
              <a:lnSpc>
                <a:spcPts val="2400"/>
              </a:lnSpc>
            </a:pP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ένταση</a:t>
            </a:r>
            <a:r>
              <a:rPr sz="2500" spc="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και</a:t>
            </a:r>
            <a:r>
              <a:rPr sz="25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ο 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εγκέφαλος</a:t>
            </a:r>
            <a:r>
              <a:rPr sz="2500" spc="2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του</a:t>
            </a:r>
            <a:r>
              <a:rPr sz="25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πυροδοτείται</a:t>
            </a:r>
            <a:r>
              <a:rPr sz="2500" spc="3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από </a:t>
            </a:r>
            <a:r>
              <a:rPr sz="25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πολλαπλές</a:t>
            </a:r>
            <a:r>
              <a:rPr sz="2500" spc="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σκέψεις.</a:t>
            </a:r>
            <a:r>
              <a:rPr sz="2500" spc="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Ο</a:t>
            </a:r>
            <a:r>
              <a:rPr sz="2500" spc="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κάθε</a:t>
            </a:r>
            <a:r>
              <a:rPr sz="25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άνθρωπος</a:t>
            </a:r>
            <a:r>
              <a:rPr sz="2500" spc="2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εκτίθεται</a:t>
            </a:r>
            <a:endParaRPr sz="2500">
              <a:latin typeface="Comic Sans MS"/>
              <a:cs typeface="Comic Sans MS"/>
            </a:endParaRPr>
          </a:p>
          <a:p>
            <a:pPr marL="70485" marR="537845">
              <a:lnSpc>
                <a:spcPts val="2400"/>
              </a:lnSpc>
            </a:pP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καθημερινά</a:t>
            </a:r>
            <a:r>
              <a:rPr sz="2500" spc="4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σε</a:t>
            </a:r>
            <a:r>
              <a:rPr sz="2500" spc="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στρεσογόνες</a:t>
            </a:r>
            <a:r>
              <a:rPr sz="2500" spc="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καταστάσεις.</a:t>
            </a:r>
            <a:r>
              <a:rPr sz="2500" spc="5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Το</a:t>
            </a:r>
            <a:r>
              <a:rPr sz="2500" spc="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στρες </a:t>
            </a:r>
            <a:r>
              <a:rPr sz="2500" spc="-73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μάλιστα</a:t>
            </a:r>
            <a:r>
              <a:rPr sz="25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μπορεί</a:t>
            </a:r>
            <a:r>
              <a:rPr sz="2500" spc="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να είναι</a:t>
            </a:r>
            <a:r>
              <a:rPr sz="25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και</a:t>
            </a:r>
            <a:r>
              <a:rPr sz="25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θετικό</a:t>
            </a:r>
            <a:r>
              <a:rPr sz="25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και</a:t>
            </a:r>
            <a:endParaRPr sz="2500">
              <a:latin typeface="Comic Sans MS"/>
              <a:cs typeface="Comic Sans MS"/>
            </a:endParaRPr>
          </a:p>
          <a:p>
            <a:pPr marL="70485" marR="5080">
              <a:lnSpc>
                <a:spcPts val="2400"/>
              </a:lnSpc>
              <a:spcBef>
                <a:spcPts val="5"/>
              </a:spcBef>
            </a:pP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εποικοδομητικό.</a:t>
            </a:r>
            <a:r>
              <a:rPr sz="2500" spc="4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Σε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αυτή</a:t>
            </a:r>
            <a:r>
              <a:rPr sz="25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την</a:t>
            </a:r>
            <a:r>
              <a:rPr sz="25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περίπτωση</a:t>
            </a:r>
            <a:r>
              <a:rPr sz="2500" spc="3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λειτουργεί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 σαν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 καταλύτης</a:t>
            </a:r>
            <a:r>
              <a:rPr sz="2500" spc="3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και</a:t>
            </a:r>
            <a:r>
              <a:rPr sz="25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τον</a:t>
            </a:r>
            <a:r>
              <a:rPr sz="25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ενεργοποιεί,</a:t>
            </a:r>
            <a:r>
              <a:rPr sz="2500" spc="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για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να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 αντεπεξέλθει</a:t>
            </a:r>
            <a:r>
              <a:rPr sz="2500" spc="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στις</a:t>
            </a:r>
            <a:r>
              <a:rPr sz="2500" spc="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όποιες</a:t>
            </a:r>
            <a:r>
              <a:rPr sz="2500" spc="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καταστάσεις.</a:t>
            </a:r>
            <a:r>
              <a:rPr sz="2500" spc="4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Όσο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 πιο</a:t>
            </a:r>
            <a:r>
              <a:rPr sz="2500" spc="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συχνό </a:t>
            </a:r>
            <a:r>
              <a:rPr sz="2500" spc="-73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και</a:t>
            </a:r>
            <a:r>
              <a:rPr sz="25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έντονο είναι</a:t>
            </a:r>
            <a:r>
              <a:rPr sz="2500" spc="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το στρες,</a:t>
            </a:r>
            <a:r>
              <a:rPr sz="25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τόσο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 πιο</a:t>
            </a:r>
            <a:r>
              <a:rPr sz="25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δύσκολο</a:t>
            </a:r>
            <a:r>
              <a:rPr sz="25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είναι</a:t>
            </a:r>
            <a:r>
              <a:rPr sz="2500" spc="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να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 αντιμετωπιστούν</a:t>
            </a:r>
            <a:r>
              <a:rPr sz="2500" spc="3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οι </a:t>
            </a:r>
            <a:r>
              <a:rPr sz="2500" spc="-10" dirty="0">
                <a:solidFill>
                  <a:srgbClr val="4E3A2F"/>
                </a:solidFill>
                <a:latin typeface="Comic Sans MS"/>
                <a:cs typeface="Comic Sans MS"/>
              </a:rPr>
              <a:t>καθημερινές</a:t>
            </a:r>
            <a:r>
              <a:rPr sz="2500" spc="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4E3A2F"/>
                </a:solidFill>
                <a:latin typeface="Comic Sans MS"/>
                <a:cs typeface="Comic Sans MS"/>
              </a:rPr>
              <a:t>υποχρεώσεις.</a:t>
            </a:r>
            <a:endParaRPr sz="25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" y="1028700"/>
            <a:ext cx="6798564" cy="5288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568197"/>
            <a:ext cx="6258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ΑΙΤΙΑ</a:t>
            </a:r>
            <a:r>
              <a:rPr sz="3600" spc="-35" dirty="0"/>
              <a:t> </a:t>
            </a:r>
            <a:r>
              <a:rPr sz="3600" spc="-5" dirty="0"/>
              <a:t>ΣΧΟΛΙΚΟΥ</a:t>
            </a:r>
            <a:r>
              <a:rPr sz="3600" spc="-25" dirty="0"/>
              <a:t> </a:t>
            </a:r>
            <a:r>
              <a:rPr sz="3600" spc="-5" dirty="0"/>
              <a:t>ΑΓΧΟΥΣ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383540" y="1499362"/>
            <a:ext cx="8034655" cy="383032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675"/>
              </a:spcBef>
              <a:buClr>
                <a:srgbClr val="EFA12D"/>
              </a:buClr>
              <a:buSzPct val="68750"/>
              <a:buAutoNum type="arabicPeriod"/>
              <a:tabLst>
                <a:tab pos="527685" algn="l"/>
                <a:tab pos="528320" algn="l"/>
              </a:tabLst>
            </a:pP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ΤΟ</a:t>
            </a:r>
            <a:r>
              <a:rPr sz="2400" spc="-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ΕΚΠΑΙΔΕΥΤΙΚΟ</a:t>
            </a:r>
            <a:r>
              <a:rPr sz="2400" spc="-10" dirty="0">
                <a:solidFill>
                  <a:srgbClr val="4E3A2F"/>
                </a:solidFill>
                <a:latin typeface="Comic Sans MS"/>
                <a:cs typeface="Comic Sans MS"/>
              </a:rPr>
              <a:t> ΣΥΣΤΗΜΑ</a:t>
            </a:r>
            <a:endParaRPr sz="2400">
              <a:latin typeface="Comic Sans MS"/>
              <a:cs typeface="Comic Sans MS"/>
            </a:endParaRPr>
          </a:p>
          <a:p>
            <a:pPr marL="527685" indent="-515620">
              <a:lnSpc>
                <a:spcPct val="100000"/>
              </a:lnSpc>
              <a:spcBef>
                <a:spcPts val="575"/>
              </a:spcBef>
              <a:buClr>
                <a:srgbClr val="EFA12D"/>
              </a:buClr>
              <a:buSzPct val="68750"/>
              <a:buAutoNum type="arabicPeriod"/>
              <a:tabLst>
                <a:tab pos="527685" algn="l"/>
                <a:tab pos="528320" algn="l"/>
              </a:tabLst>
            </a:pP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ΤΟ</a:t>
            </a:r>
            <a:r>
              <a:rPr sz="2400" spc="-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ΙΔΙΟ</a:t>
            </a:r>
            <a:r>
              <a:rPr sz="2400" spc="-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ΤΟ</a:t>
            </a:r>
            <a:r>
              <a:rPr sz="2400" spc="-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ΑΤΟΜΟ-</a:t>
            </a:r>
            <a:r>
              <a:rPr sz="2400" spc="-3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ΑΔΥΝΑΜΙΑ</a:t>
            </a:r>
            <a:r>
              <a:rPr sz="2400" spc="-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ΔΙΑΧΕΙΡΙΣΗΣ</a:t>
            </a:r>
            <a:endParaRPr sz="2400">
              <a:latin typeface="Comic Sans MS"/>
              <a:cs typeface="Comic Sans MS"/>
            </a:endParaRPr>
          </a:p>
          <a:p>
            <a:pPr marL="527685" indent="-515620">
              <a:lnSpc>
                <a:spcPct val="100000"/>
              </a:lnSpc>
              <a:spcBef>
                <a:spcPts val="575"/>
              </a:spcBef>
              <a:buClr>
                <a:srgbClr val="EFA12D"/>
              </a:buClr>
              <a:buSzPct val="68750"/>
              <a:buAutoNum type="arabicPeriod"/>
              <a:tabLst>
                <a:tab pos="527685" algn="l"/>
                <a:tab pos="528320" algn="l"/>
              </a:tabLst>
            </a:pP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ΤΟ</a:t>
            </a:r>
            <a:r>
              <a:rPr sz="2400" spc="-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10" dirty="0">
                <a:solidFill>
                  <a:srgbClr val="4E3A2F"/>
                </a:solidFill>
                <a:latin typeface="Comic Sans MS"/>
                <a:cs typeface="Comic Sans MS"/>
              </a:rPr>
              <a:t>ΟΙΚΟΓΕΝΕΙΑΚΟ</a:t>
            </a:r>
            <a:r>
              <a:rPr sz="2400" spc="-3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ΠΕΡΙΒΑΛΛΟΝ</a:t>
            </a:r>
            <a:endParaRPr sz="2400">
              <a:latin typeface="Comic Sans MS"/>
              <a:cs typeface="Comic Sans MS"/>
            </a:endParaRPr>
          </a:p>
          <a:p>
            <a:pPr marL="527685" indent="-515620">
              <a:lnSpc>
                <a:spcPct val="100000"/>
              </a:lnSpc>
              <a:spcBef>
                <a:spcPts val="580"/>
              </a:spcBef>
              <a:buClr>
                <a:srgbClr val="EFA12D"/>
              </a:buClr>
              <a:buSzPct val="68750"/>
              <a:buAutoNum type="arabicPeriod"/>
              <a:tabLst>
                <a:tab pos="527685" algn="l"/>
                <a:tab pos="528320" algn="l"/>
              </a:tabLst>
            </a:pP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Η</a:t>
            </a:r>
            <a:r>
              <a:rPr sz="2400" spc="-4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ΕΛΛΕΙΨΗ</a:t>
            </a:r>
            <a:r>
              <a:rPr sz="2400" spc="-4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ΕΛΕΥΘΕΡΟΥ</a:t>
            </a:r>
            <a:r>
              <a:rPr sz="2400" spc="-4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ΧΡΟΝΟΥ</a:t>
            </a:r>
            <a:endParaRPr sz="2400">
              <a:latin typeface="Comic Sans MS"/>
              <a:cs typeface="Comic Sans MS"/>
            </a:endParaRPr>
          </a:p>
          <a:p>
            <a:pPr marL="527685" marR="153670" indent="-515620">
              <a:lnSpc>
                <a:spcPct val="100000"/>
              </a:lnSpc>
              <a:spcBef>
                <a:spcPts val="575"/>
              </a:spcBef>
              <a:buClr>
                <a:srgbClr val="EFA12D"/>
              </a:buClr>
              <a:buSzPct val="68750"/>
              <a:buAutoNum type="arabicPeriod"/>
              <a:tabLst>
                <a:tab pos="527685" algn="l"/>
                <a:tab pos="528320" algn="l"/>
              </a:tabLst>
            </a:pP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ΤΟ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ΥΠΕΡΦΟΡΤΩΜΕΝΟ ΠΡΟΓΡΑΜΜΑ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ΤΩΝ </a:t>
            </a:r>
            <a:r>
              <a:rPr sz="24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ΜΑΘΗΤΩΝ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(ΦΡΟΝΤΙΣΤΗΡΙΟ, ΞΕΝΕΣ </a:t>
            </a:r>
            <a:r>
              <a:rPr sz="2400" spc="-10" dirty="0">
                <a:solidFill>
                  <a:srgbClr val="4E3A2F"/>
                </a:solidFill>
                <a:latin typeface="Comic Sans MS"/>
                <a:cs typeface="Comic Sans MS"/>
              </a:rPr>
              <a:t>ΓΛΩΣΣΕΣ, </a:t>
            </a:r>
            <a:r>
              <a:rPr sz="2400" spc="-70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ΠΟΛΛΕΣ</a:t>
            </a:r>
            <a:r>
              <a:rPr sz="2400" spc="-4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ΕΡΓΑΣΙΕΣ</a:t>
            </a:r>
            <a:r>
              <a:rPr sz="2400" spc="-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ΓΙΑ</a:t>
            </a:r>
            <a:r>
              <a:rPr sz="2400" spc="-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ΤΟ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10" dirty="0">
                <a:solidFill>
                  <a:srgbClr val="4E3A2F"/>
                </a:solidFill>
                <a:latin typeface="Comic Sans MS"/>
                <a:cs typeface="Comic Sans MS"/>
              </a:rPr>
              <a:t>ΣΠΙΤΙ)</a:t>
            </a:r>
            <a:endParaRPr sz="2400">
              <a:latin typeface="Comic Sans MS"/>
              <a:cs typeface="Comic Sans MS"/>
            </a:endParaRPr>
          </a:p>
          <a:p>
            <a:pPr marL="527685" indent="-515620">
              <a:lnSpc>
                <a:spcPct val="100000"/>
              </a:lnSpc>
              <a:spcBef>
                <a:spcPts val="580"/>
              </a:spcBef>
              <a:buClr>
                <a:srgbClr val="EFA12D"/>
              </a:buClr>
              <a:buSzPct val="68750"/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ΟΙ</a:t>
            </a:r>
            <a:r>
              <a:rPr sz="2400" spc="-3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ΚΑΘΗΓΗΤΕΣ</a:t>
            </a:r>
            <a:r>
              <a:rPr sz="2400" spc="-7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…….</a:t>
            </a:r>
            <a:endParaRPr sz="2400">
              <a:latin typeface="Comic Sans MS"/>
              <a:cs typeface="Comic Sans MS"/>
            </a:endParaRPr>
          </a:p>
          <a:p>
            <a:pPr marL="527685" indent="-515620">
              <a:lnSpc>
                <a:spcPct val="100000"/>
              </a:lnSpc>
              <a:spcBef>
                <a:spcPts val="575"/>
              </a:spcBef>
              <a:buClr>
                <a:srgbClr val="EFA12D"/>
              </a:buClr>
              <a:buSzPct val="68750"/>
              <a:buAutoNum type="arabicPeriod"/>
              <a:tabLst>
                <a:tab pos="527685" algn="l"/>
                <a:tab pos="528320" algn="l"/>
              </a:tabLst>
            </a:pP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Η</a:t>
            </a:r>
            <a:r>
              <a:rPr sz="2400" spc="-3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ΚΑΚΗ</a:t>
            </a:r>
            <a:r>
              <a:rPr sz="2400" spc="-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ΕΠΙΚΟΙΝΩΝΙΑ</a:t>
            </a:r>
            <a:r>
              <a:rPr sz="2400" spc="-2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ΜΕ</a:t>
            </a:r>
            <a:r>
              <a:rPr sz="2400" spc="-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ΤΟΥΣ</a:t>
            </a:r>
            <a:r>
              <a:rPr sz="2400" spc="-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ΦΙΛΟΥΣ……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6700" y="1046988"/>
            <a:ext cx="8877300" cy="1114425"/>
            <a:chOff x="266700" y="1046988"/>
            <a:chExt cx="8877300" cy="11144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700" y="1082040"/>
              <a:ext cx="4974336" cy="5303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7155" y="1082040"/>
              <a:ext cx="2468879" cy="5303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700" y="1630680"/>
              <a:ext cx="2420112" cy="53035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619709"/>
            <a:ext cx="633984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Comic Sans MS"/>
                <a:cs typeface="Comic Sans MS"/>
              </a:rPr>
              <a:t>ΑΙΤΙΑ</a:t>
            </a:r>
            <a:r>
              <a:rPr sz="3600" b="1" spc="-40" dirty="0">
                <a:latin typeface="Comic Sans MS"/>
                <a:cs typeface="Comic Sans MS"/>
              </a:rPr>
              <a:t> </a:t>
            </a:r>
            <a:r>
              <a:rPr sz="3600" b="1" dirty="0">
                <a:latin typeface="Comic Sans MS"/>
                <a:cs typeface="Comic Sans MS"/>
              </a:rPr>
              <a:t>ΣΧΟΛΙΚΟΥ</a:t>
            </a:r>
            <a:r>
              <a:rPr sz="3600" b="1" spc="-25" dirty="0">
                <a:latin typeface="Comic Sans MS"/>
                <a:cs typeface="Comic Sans MS"/>
              </a:rPr>
              <a:t> </a:t>
            </a:r>
            <a:r>
              <a:rPr sz="3600" b="1" spc="-10" dirty="0">
                <a:latin typeface="Comic Sans MS"/>
                <a:cs typeface="Comic Sans MS"/>
              </a:rPr>
              <a:t>ΑΓΧΟΥΣ </a:t>
            </a:r>
            <a:r>
              <a:rPr sz="3600" b="1" spc="-1545" dirty="0">
                <a:latin typeface="Comic Sans MS"/>
                <a:cs typeface="Comic Sans MS"/>
              </a:rPr>
              <a:t> </a:t>
            </a:r>
            <a:r>
              <a:rPr sz="3600" b="1" dirty="0">
                <a:latin typeface="Comic Sans MS"/>
                <a:cs typeface="Comic Sans MS"/>
              </a:rPr>
              <a:t>ΓΟΝΕΙΣ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370" y="1806701"/>
            <a:ext cx="4294505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16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40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40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αναγνωρίζουν</a:t>
            </a:r>
            <a:r>
              <a:rPr sz="2000" spc="-3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το</a:t>
            </a:r>
            <a:r>
              <a:rPr sz="2000" spc="-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δικό</a:t>
            </a:r>
            <a:r>
              <a:rPr sz="2000" spc="-4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τους</a:t>
            </a:r>
            <a:r>
              <a:rPr sz="2000" spc="-3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άγχος</a:t>
            </a:r>
            <a:endParaRPr sz="2000">
              <a:latin typeface="Comic Sans MS"/>
              <a:cs typeface="Comic Sans MS"/>
            </a:endParaRPr>
          </a:p>
          <a:p>
            <a:pPr marL="355600">
              <a:lnSpc>
                <a:spcPts val="2160"/>
              </a:lnSpc>
              <a:tabLst>
                <a:tab pos="850265" algn="l"/>
              </a:tabLst>
            </a:pP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και	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το</a:t>
            </a:r>
            <a:r>
              <a:rPr sz="2000" spc="-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προβάλλουν</a:t>
            </a:r>
            <a:r>
              <a:rPr sz="2000" spc="-4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στο</a:t>
            </a:r>
            <a:r>
              <a:rPr sz="2000" spc="-3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παιδί</a:t>
            </a:r>
            <a:r>
              <a:rPr sz="2000" spc="-3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τους</a:t>
            </a:r>
            <a:endParaRPr sz="2000">
              <a:latin typeface="Comic Sans MS"/>
              <a:cs typeface="Comic Sans MS"/>
            </a:endParaRPr>
          </a:p>
          <a:p>
            <a:pPr marL="355600" marR="5080" indent="-342900">
              <a:lnSpc>
                <a:spcPts val="1920"/>
              </a:lnSpc>
              <a:spcBef>
                <a:spcPts val="464"/>
              </a:spcBef>
              <a:tabLst>
                <a:tab pos="431165" algn="l"/>
              </a:tabLst>
            </a:pPr>
            <a:r>
              <a:rPr sz="140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400" dirty="0">
                <a:solidFill>
                  <a:srgbClr val="EFA12D"/>
                </a:solidFill>
                <a:latin typeface="Times New Roman"/>
                <a:cs typeface="Times New Roman"/>
              </a:rPr>
              <a:t>		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κάνουν</a:t>
            </a:r>
            <a:r>
              <a:rPr sz="2000" spc="-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το</a:t>
            </a:r>
            <a:r>
              <a:rPr sz="2000" spc="-2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λάθος</a:t>
            </a:r>
            <a:r>
              <a:rPr sz="2000" spc="-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να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συγκρίνουν</a:t>
            </a:r>
            <a:r>
              <a:rPr sz="2000" spc="-3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το </a:t>
            </a:r>
            <a:r>
              <a:rPr sz="2000" spc="-58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παιδί</a:t>
            </a:r>
            <a:r>
              <a:rPr sz="2000" spc="-2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τους</a:t>
            </a:r>
            <a:r>
              <a:rPr sz="2000" spc="-4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με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κάποιον</a:t>
            </a:r>
            <a:r>
              <a:rPr sz="2000" spc="-3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άλλον</a:t>
            </a:r>
            <a:endParaRPr sz="2000">
              <a:latin typeface="Comic Sans MS"/>
              <a:cs typeface="Comic Sans MS"/>
            </a:endParaRPr>
          </a:p>
          <a:p>
            <a:pPr marL="355600" marR="79375" indent="-342900">
              <a:lnSpc>
                <a:spcPts val="1920"/>
              </a:lnSpc>
              <a:spcBef>
                <a:spcPts val="480"/>
              </a:spcBef>
              <a:tabLst>
                <a:tab pos="354965" algn="l"/>
              </a:tabLst>
            </a:pPr>
            <a:r>
              <a:rPr sz="140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40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ζητούν από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τον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έφηβο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καλύτερη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 επίδοση</a:t>
            </a:r>
            <a:r>
              <a:rPr sz="2000" spc="-3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από</a:t>
            </a:r>
            <a:r>
              <a:rPr sz="2000" spc="-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εκείνη</a:t>
            </a:r>
            <a:r>
              <a:rPr sz="2000" spc="-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που</a:t>
            </a:r>
            <a:r>
              <a:rPr sz="2000" spc="-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μπορεί</a:t>
            </a:r>
            <a:r>
              <a:rPr sz="2000" spc="-2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να </a:t>
            </a:r>
            <a:r>
              <a:rPr sz="2000" spc="-58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πετύχει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ts val="2160"/>
              </a:lnSpc>
              <a:spcBef>
                <a:spcPts val="15"/>
              </a:spcBef>
              <a:tabLst>
                <a:tab pos="354965" algn="l"/>
              </a:tabLst>
            </a:pPr>
            <a:r>
              <a:rPr sz="140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40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βλέπουν</a:t>
            </a:r>
            <a:r>
              <a:rPr sz="2000" spc="-2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στον</a:t>
            </a:r>
            <a:r>
              <a:rPr sz="2000" spc="-3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έφηβο</a:t>
            </a:r>
            <a:r>
              <a:rPr sz="2000" spc="-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ό,</a:t>
            </a:r>
            <a:r>
              <a:rPr sz="2000" spc="-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τι</a:t>
            </a:r>
            <a:r>
              <a:rPr sz="2000" spc="-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θα</a:t>
            </a:r>
            <a:endParaRPr sz="2000">
              <a:latin typeface="Comic Sans MS"/>
              <a:cs typeface="Comic Sans MS"/>
            </a:endParaRPr>
          </a:p>
          <a:p>
            <a:pPr marL="355600">
              <a:lnSpc>
                <a:spcPts val="1920"/>
              </a:lnSpc>
            </a:pP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ήθελαν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να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είναι</a:t>
            </a:r>
            <a:r>
              <a:rPr sz="2000" spc="-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οι</a:t>
            </a:r>
            <a:r>
              <a:rPr sz="2000" spc="-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ίδιοι,</a:t>
            </a:r>
            <a:r>
              <a:rPr sz="2000" spc="-2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ενώ</a:t>
            </a:r>
            <a:r>
              <a:rPr sz="20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δε</a:t>
            </a:r>
            <a:endParaRPr sz="2000">
              <a:latin typeface="Comic Sans MS"/>
              <a:cs typeface="Comic Sans MS"/>
            </a:endParaRPr>
          </a:p>
          <a:p>
            <a:pPr marL="355600" marR="191770">
              <a:lnSpc>
                <a:spcPct val="80100"/>
              </a:lnSpc>
              <a:spcBef>
                <a:spcPts val="240"/>
              </a:spcBef>
            </a:pP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βλέπουν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ό,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τι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πραγματικά είναι ο </a:t>
            </a:r>
            <a:r>
              <a:rPr sz="2000" spc="-58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έφηβος</a:t>
            </a:r>
            <a:r>
              <a:rPr sz="2000" spc="-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ή</a:t>
            </a:r>
            <a:r>
              <a:rPr sz="2000" spc="-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ποιες</a:t>
            </a:r>
            <a:r>
              <a:rPr sz="2000" spc="-3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επιθυμίες</a:t>
            </a:r>
            <a:r>
              <a:rPr sz="2000" spc="-3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ο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 ίδιος </a:t>
            </a:r>
            <a:r>
              <a:rPr sz="2000" spc="-58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έχει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ts val="2160"/>
              </a:lnSpc>
              <a:tabLst>
                <a:tab pos="354965" algn="l"/>
              </a:tabLst>
            </a:pPr>
            <a:r>
              <a:rPr sz="140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40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οι</a:t>
            </a:r>
            <a:r>
              <a:rPr sz="2000" spc="-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συχνές</a:t>
            </a:r>
            <a:r>
              <a:rPr sz="2000" spc="-4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ερωτήσεις</a:t>
            </a:r>
            <a:r>
              <a:rPr sz="2000" spc="-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αν</a:t>
            </a:r>
            <a:r>
              <a:rPr sz="2000" spc="-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ο</a:t>
            </a:r>
            <a:r>
              <a:rPr sz="2000" spc="-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μαθητής</a:t>
            </a:r>
            <a:endParaRPr sz="2000">
              <a:latin typeface="Comic Sans MS"/>
              <a:cs typeface="Comic Sans MS"/>
            </a:endParaRPr>
          </a:p>
          <a:p>
            <a:pPr marL="355600" marR="227329">
              <a:lnSpc>
                <a:spcPct val="80000"/>
              </a:lnSpc>
              <a:spcBef>
                <a:spcPts val="240"/>
              </a:spcBef>
            </a:pP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διάβασε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και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οι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αντιρρήσεις για τη </a:t>
            </a:r>
            <a:r>
              <a:rPr sz="2000" spc="-58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σχολή</a:t>
            </a:r>
            <a:r>
              <a:rPr sz="2000" spc="-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E3A2F"/>
                </a:solidFill>
                <a:latin typeface="Comic Sans MS"/>
                <a:cs typeface="Comic Sans MS"/>
              </a:rPr>
              <a:t>επιλογής</a:t>
            </a:r>
            <a:r>
              <a:rPr sz="2000" spc="-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Comic Sans MS"/>
                <a:cs typeface="Comic Sans MS"/>
              </a:rPr>
              <a:t>του</a:t>
            </a:r>
            <a:endParaRPr sz="2000">
              <a:latin typeface="Comic Sans MS"/>
              <a:cs typeface="Comic Sans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916423" y="2564892"/>
            <a:ext cx="4063365" cy="4293235"/>
            <a:chOff x="4916423" y="2564892"/>
            <a:chExt cx="4063365" cy="429323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16423" y="5242558"/>
              <a:ext cx="4062983" cy="16154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31663" y="2564892"/>
              <a:ext cx="4032504" cy="26883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779" y="766572"/>
            <a:ext cx="8999220" cy="960119"/>
            <a:chOff x="144779" y="766572"/>
            <a:chExt cx="8999220" cy="96011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5111" y="1046988"/>
              <a:ext cx="8628888" cy="182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779" y="766572"/>
              <a:ext cx="8196072" cy="4724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779" y="1254252"/>
              <a:ext cx="1665732" cy="4724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07591" y="1254252"/>
              <a:ext cx="615696" cy="4724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0368" y="1254252"/>
              <a:ext cx="3357372" cy="47243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ΚΑΙ</a:t>
            </a:r>
            <a:r>
              <a:rPr spc="-25" dirty="0"/>
              <a:t> </a:t>
            </a:r>
            <a:r>
              <a:rPr dirty="0"/>
              <a:t>ΟΙ</a:t>
            </a:r>
            <a:r>
              <a:rPr spc="-15" dirty="0"/>
              <a:t> </a:t>
            </a:r>
            <a:r>
              <a:rPr dirty="0"/>
              <a:t>ΓΟΝΕΙΣ</a:t>
            </a:r>
            <a:r>
              <a:rPr spc="-35" dirty="0"/>
              <a:t> </a:t>
            </a:r>
            <a:r>
              <a:rPr dirty="0"/>
              <a:t>ΕΧΟΥΝ</a:t>
            </a:r>
            <a:r>
              <a:rPr spc="-10" dirty="0"/>
              <a:t> </a:t>
            </a:r>
            <a:r>
              <a:rPr spc="-5" dirty="0"/>
              <a:t>ΤΟ</a:t>
            </a:r>
            <a:r>
              <a:rPr spc="-25" dirty="0"/>
              <a:t> </a:t>
            </a:r>
            <a:r>
              <a:rPr dirty="0"/>
              <a:t>ΜΕΡΙΔΙΟ </a:t>
            </a:r>
            <a:r>
              <a:rPr spc="-940" dirty="0"/>
              <a:t> </a:t>
            </a:r>
            <a:r>
              <a:rPr dirty="0"/>
              <a:t>ΤΟΥΣ,ΕΠΟΜΕΝΩΣ…</a:t>
            </a: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72311" y="1629155"/>
            <a:ext cx="7848600" cy="48234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" y="1028700"/>
            <a:ext cx="7040880" cy="5288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566673"/>
            <a:ext cx="6502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ΤΡΟΠΟΙ</a:t>
            </a:r>
            <a:r>
              <a:rPr sz="3600" spc="-30" dirty="0"/>
              <a:t> </a:t>
            </a:r>
            <a:r>
              <a:rPr sz="3600" spc="-10" dirty="0"/>
              <a:t>ΑΝΤΙΜΕΤΩΠΙΣΗΣ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383540" y="1543050"/>
            <a:ext cx="8336280" cy="401764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66040" indent="-342900">
              <a:lnSpc>
                <a:spcPts val="2920"/>
              </a:lnSpc>
              <a:spcBef>
                <a:spcPts val="459"/>
              </a:spcBef>
              <a:tabLst>
                <a:tab pos="354965" algn="l"/>
              </a:tabLst>
            </a:pPr>
            <a:r>
              <a:rPr sz="1850" spc="3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850" spc="3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Προτρέψτε</a:t>
            </a:r>
            <a:r>
              <a:rPr sz="27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το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να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 έχει</a:t>
            </a:r>
            <a:r>
              <a:rPr sz="27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μικρές "διαφυγές".</a:t>
            </a:r>
            <a:r>
              <a:rPr sz="2700" spc="3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Αν</a:t>
            </a:r>
            <a:r>
              <a:rPr sz="2700" spc="-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νιώθει </a:t>
            </a:r>
            <a:r>
              <a:rPr sz="2700" spc="-79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πολύ</a:t>
            </a:r>
            <a:r>
              <a:rPr sz="27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άγχος,</a:t>
            </a:r>
            <a:r>
              <a:rPr sz="27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ίσως</a:t>
            </a:r>
            <a:r>
              <a:rPr sz="2700" spc="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χαλαρώσει</a:t>
            </a:r>
            <a:r>
              <a:rPr sz="2700" spc="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τηλεφωνώντας</a:t>
            </a:r>
            <a:r>
              <a:rPr sz="27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σε </a:t>
            </a:r>
            <a:r>
              <a:rPr sz="27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κάποιον</a:t>
            </a:r>
            <a:r>
              <a:rPr sz="2700" spc="2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φίλο</a:t>
            </a:r>
            <a:r>
              <a:rPr sz="2700" spc="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ή</a:t>
            </a:r>
            <a:r>
              <a:rPr sz="27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ακούγοντας</a:t>
            </a:r>
            <a:r>
              <a:rPr sz="2700" spc="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για λίγο</a:t>
            </a:r>
            <a:r>
              <a:rPr sz="2700" spc="2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μουσική.</a:t>
            </a:r>
            <a:endParaRPr sz="2700">
              <a:latin typeface="Comic Sans MS"/>
              <a:cs typeface="Comic Sans MS"/>
            </a:endParaRPr>
          </a:p>
          <a:p>
            <a:pPr marL="355600" marR="5080" indent="-342900">
              <a:lnSpc>
                <a:spcPts val="2920"/>
              </a:lnSpc>
              <a:spcBef>
                <a:spcPts val="640"/>
              </a:spcBef>
              <a:tabLst>
                <a:tab pos="354965" algn="l"/>
              </a:tabLst>
            </a:pPr>
            <a:r>
              <a:rPr sz="1850" spc="3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850" spc="3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Ενθαρρύνετε</a:t>
            </a:r>
            <a:r>
              <a:rPr sz="27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τις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αθλητικές δραστηριότητες,</a:t>
            </a:r>
            <a:r>
              <a:rPr sz="2700" spc="3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χωρίς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 όμως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να</a:t>
            </a:r>
            <a:r>
              <a:rPr sz="2700" spc="-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το</a:t>
            </a:r>
            <a:r>
              <a:rPr sz="27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πιέζετε.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Οι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 έφηβοι</a:t>
            </a:r>
            <a:r>
              <a:rPr sz="27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που</a:t>
            </a:r>
            <a:r>
              <a:rPr sz="27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αθλούνται</a:t>
            </a:r>
            <a:r>
              <a:rPr sz="2700" spc="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έχουν </a:t>
            </a:r>
            <a:r>
              <a:rPr sz="2700" spc="-79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καλύτερες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 επιδόσεις</a:t>
            </a:r>
            <a:r>
              <a:rPr sz="2700" spc="3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σε</a:t>
            </a:r>
            <a:r>
              <a:rPr sz="27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όλους</a:t>
            </a:r>
            <a:r>
              <a:rPr sz="2700" spc="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τους</a:t>
            </a:r>
            <a:r>
              <a:rPr sz="27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τομείς.</a:t>
            </a:r>
            <a:endParaRPr sz="27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  <a:tabLst>
                <a:tab pos="354965" algn="l"/>
              </a:tabLst>
            </a:pPr>
            <a:r>
              <a:rPr sz="1850" spc="3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850" spc="3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Προσέχετε,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 όσο</a:t>
            </a:r>
            <a:r>
              <a:rPr sz="2700" spc="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μπορείτε,</a:t>
            </a:r>
            <a:r>
              <a:rPr sz="2700" spc="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τη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 διατροφή</a:t>
            </a:r>
            <a:r>
              <a:rPr sz="2700" spc="3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του.</a:t>
            </a:r>
            <a:endParaRPr sz="2700">
              <a:latin typeface="Comic Sans MS"/>
              <a:cs typeface="Comic Sans MS"/>
            </a:endParaRPr>
          </a:p>
          <a:p>
            <a:pPr marL="355600" marR="194310" indent="-342900">
              <a:lnSpc>
                <a:spcPct val="90000"/>
              </a:lnSpc>
              <a:spcBef>
                <a:spcPts val="650"/>
              </a:spcBef>
              <a:tabLst>
                <a:tab pos="354965" algn="l"/>
              </a:tabLst>
            </a:pPr>
            <a:r>
              <a:rPr sz="1850" spc="3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850" spc="3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Θα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πρέπει</a:t>
            </a:r>
            <a:r>
              <a:rPr sz="27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να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έχετε</a:t>
            </a:r>
            <a:r>
              <a:rPr sz="2700" spc="-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ρεαλιστικές</a:t>
            </a:r>
            <a:r>
              <a:rPr sz="2700" spc="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προσδοκίες</a:t>
            </a:r>
            <a:r>
              <a:rPr sz="2700" spc="5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και</a:t>
            </a:r>
            <a:r>
              <a:rPr sz="27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να </a:t>
            </a:r>
            <a:r>
              <a:rPr sz="2700" spc="-79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σέβεστε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τις</a:t>
            </a:r>
            <a:r>
              <a:rPr sz="27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διαφορετικές</a:t>
            </a:r>
            <a:r>
              <a:rPr sz="2700" spc="3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ανάγκες και ρυθμούς </a:t>
            </a:r>
            <a:r>
              <a:rPr sz="27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μάθησης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4E3A2F"/>
                </a:solidFill>
                <a:latin typeface="Comic Sans MS"/>
                <a:cs typeface="Comic Sans MS"/>
              </a:rPr>
              <a:t>των</a:t>
            </a:r>
            <a:r>
              <a:rPr sz="2700" spc="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4E3A2F"/>
                </a:solidFill>
                <a:latin typeface="Comic Sans MS"/>
                <a:cs typeface="Comic Sans MS"/>
              </a:rPr>
              <a:t>παιδιών.</a:t>
            </a:r>
            <a:endParaRPr sz="27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779" y="766572"/>
            <a:ext cx="8999220" cy="960119"/>
            <a:chOff x="144779" y="766572"/>
            <a:chExt cx="8999220" cy="96011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5111" y="1046988"/>
              <a:ext cx="8628888" cy="182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779" y="766572"/>
              <a:ext cx="5943600" cy="4724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85459" y="766572"/>
              <a:ext cx="672084" cy="4724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779" y="1254252"/>
              <a:ext cx="5795772" cy="47243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>
              <a:lnSpc>
                <a:spcPts val="3840"/>
              </a:lnSpc>
              <a:spcBef>
                <a:spcPts val="405"/>
              </a:spcBef>
            </a:pPr>
            <a:r>
              <a:rPr sz="3350" i="1" spc="-110" dirty="0">
                <a:latin typeface="Comic Sans MS"/>
                <a:cs typeface="Comic Sans MS"/>
              </a:rPr>
              <a:t>ΟΛΟΙ</a:t>
            </a:r>
            <a:r>
              <a:rPr sz="3350" i="1" spc="-75" dirty="0">
                <a:latin typeface="Comic Sans MS"/>
                <a:cs typeface="Comic Sans MS"/>
              </a:rPr>
              <a:t> </a:t>
            </a:r>
            <a:r>
              <a:rPr sz="3350" i="1" spc="-114" dirty="0">
                <a:latin typeface="Comic Sans MS"/>
                <a:cs typeface="Comic Sans MS"/>
              </a:rPr>
              <a:t>ΜΠΟΡΟΥΜΕ</a:t>
            </a:r>
            <a:r>
              <a:rPr sz="3350" i="1" spc="-90" dirty="0">
                <a:latin typeface="Comic Sans MS"/>
                <a:cs typeface="Comic Sans MS"/>
              </a:rPr>
              <a:t> </a:t>
            </a:r>
            <a:r>
              <a:rPr sz="3350" i="1" spc="-114" dirty="0">
                <a:latin typeface="Comic Sans MS"/>
                <a:cs typeface="Comic Sans MS"/>
              </a:rPr>
              <a:t>ΝΑ</a:t>
            </a:r>
            <a:r>
              <a:rPr sz="3350" i="1" spc="-70" dirty="0">
                <a:latin typeface="Comic Sans MS"/>
                <a:cs typeface="Comic Sans MS"/>
              </a:rPr>
              <a:t> </a:t>
            </a:r>
            <a:r>
              <a:rPr sz="3350" i="1" spc="-90" dirty="0">
                <a:latin typeface="Comic Sans MS"/>
                <a:cs typeface="Comic Sans MS"/>
              </a:rPr>
              <a:t>ΔΙΑ- </a:t>
            </a:r>
            <a:r>
              <a:rPr sz="3350" i="1" spc="-985" dirty="0">
                <a:latin typeface="Comic Sans MS"/>
                <a:cs typeface="Comic Sans MS"/>
              </a:rPr>
              <a:t> </a:t>
            </a:r>
            <a:r>
              <a:rPr sz="3350" i="1" spc="-100" dirty="0">
                <a:latin typeface="Comic Sans MS"/>
                <a:cs typeface="Comic Sans MS"/>
              </a:rPr>
              <a:t>ΧΕΙΡΙΣΤΟΥΜΕ</a:t>
            </a:r>
            <a:r>
              <a:rPr sz="3350" i="1" spc="-90" dirty="0">
                <a:latin typeface="Comic Sans MS"/>
                <a:cs typeface="Comic Sans MS"/>
              </a:rPr>
              <a:t> </a:t>
            </a:r>
            <a:r>
              <a:rPr sz="3350" i="1" spc="-110" dirty="0">
                <a:latin typeface="Comic Sans MS"/>
                <a:cs typeface="Comic Sans MS"/>
              </a:rPr>
              <a:t>ΤΟ</a:t>
            </a:r>
            <a:r>
              <a:rPr sz="3350" i="1" spc="-60" dirty="0">
                <a:latin typeface="Comic Sans MS"/>
                <a:cs typeface="Comic Sans MS"/>
              </a:rPr>
              <a:t> </a:t>
            </a:r>
            <a:r>
              <a:rPr sz="3350" i="1" spc="-114" dirty="0">
                <a:latin typeface="Comic Sans MS"/>
                <a:cs typeface="Comic Sans MS"/>
              </a:rPr>
              <a:t>ΑΓΧΟΣ</a:t>
            </a:r>
            <a:endParaRPr sz="3350">
              <a:latin typeface="Comic Sans MS"/>
              <a:cs typeface="Comic Sans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48383" y="1629155"/>
            <a:ext cx="6408420" cy="45354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5260" y="778763"/>
            <a:ext cx="8968740" cy="841375"/>
            <a:chOff x="175260" y="778763"/>
            <a:chExt cx="8968740" cy="841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260" y="778763"/>
              <a:ext cx="5119116" cy="4145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260" y="1205483"/>
              <a:ext cx="4671060" cy="41452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ΟΤΑΝ </a:t>
            </a:r>
            <a:r>
              <a:rPr spc="-5" dirty="0"/>
              <a:t>ΤΑ </a:t>
            </a:r>
            <a:r>
              <a:rPr spc="-10" dirty="0"/>
              <a:t>ΣΥΜΠΤΩΜΑΤΑ </a:t>
            </a:r>
            <a:r>
              <a:rPr spc="-825" dirty="0"/>
              <a:t> </a:t>
            </a:r>
            <a:r>
              <a:rPr spc="-10" dirty="0"/>
              <a:t>ΣΩΜΑΤΟΠΟΙΟΥΝΤΑΙ…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3540" y="1572514"/>
            <a:ext cx="81038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650" spc="25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650" spc="25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Το πρώτο βήμα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για την αντιμετώπιση του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στρες είναι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να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αναγνωρίζουμε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τους</a:t>
            </a:r>
            <a:r>
              <a:rPr sz="24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τρόπους</a:t>
            </a:r>
            <a:r>
              <a:rPr sz="2400" spc="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που</a:t>
            </a:r>
            <a:r>
              <a:rPr sz="2400" spc="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εκδηλώνεται</a:t>
            </a:r>
            <a:r>
              <a:rPr sz="2400" spc="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καταρχήν </a:t>
            </a:r>
            <a:r>
              <a:rPr sz="2400" spc="-7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στο</a:t>
            </a:r>
            <a:r>
              <a:rPr sz="2400" spc="-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σώμα</a:t>
            </a:r>
            <a:r>
              <a:rPr sz="2400" spc="-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μας,</a:t>
            </a:r>
            <a:r>
              <a:rPr sz="2400" spc="-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για</a:t>
            </a:r>
            <a:r>
              <a:rPr sz="2400" spc="-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να</a:t>
            </a:r>
            <a:r>
              <a:rPr sz="2400" spc="-2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μπορέσουμε μετά</a:t>
            </a:r>
            <a:r>
              <a:rPr sz="2400" spc="-2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να</a:t>
            </a:r>
            <a:r>
              <a:rPr sz="2400" spc="-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το</a:t>
            </a:r>
            <a:r>
              <a:rPr sz="2400" spc="-2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ελέγξουμε…</a:t>
            </a:r>
            <a:endParaRPr sz="2400">
              <a:latin typeface="Comic Sans MS"/>
              <a:cs typeface="Comic Sans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9160" y="3285744"/>
            <a:ext cx="7129272" cy="31668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C1F1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1329</Words>
  <Application>Microsoft Office PowerPoint</Application>
  <PresentationFormat>Προβολή στην οθόνη (4:3)</PresentationFormat>
  <Paragraphs>134</Paragraphs>
  <Slides>23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9" baseType="lpstr">
      <vt:lpstr>Arial</vt:lpstr>
      <vt:lpstr>Calibri</vt:lpstr>
      <vt:lpstr>Comic Sans MS</vt:lpstr>
      <vt:lpstr>Times New Roman</vt:lpstr>
      <vt:lpstr>Wingdings 2</vt:lpstr>
      <vt:lpstr>Office Theme</vt:lpstr>
      <vt:lpstr>ΣΧΟΛΙΚΟ ΑΓΧΟΣ</vt:lpstr>
      <vt:lpstr>ΑΓΧΟΣ: ΑΠΌ ΤΟ ΑΡΧΑΊΟ ΡΉΜΑ ΆΓΧΩ=  ΠΙΈΖΩ , ΠΝΊΓΩ</vt:lpstr>
      <vt:lpstr>ΟΡΙΣΜΟΣ</vt:lpstr>
      <vt:lpstr>ΑΙΤΙΑ ΣΧΟΛΙΚΟΥ ΑΓΧΟΥΣ</vt:lpstr>
      <vt:lpstr>ΑΙΤΙΑ ΣΧΟΛΙΚΟΥ ΑΓΧΟΥΣ  ΓΟΝΕΙΣ</vt:lpstr>
      <vt:lpstr>ΚΑΙ ΟΙ ΓΟΝΕΙΣ ΕΧΟΥΝ ΤΟ ΜΕΡΙΔΙΟ  ΤΟΥΣ,ΕΠΟΜΕΝΩΣ…</vt:lpstr>
      <vt:lpstr>ΤΡΟΠΟΙ ΑΝΤΙΜΕΤΩΠΙΣΗΣ</vt:lpstr>
      <vt:lpstr>ΟΛΟΙ ΜΠΟΡΟΥΜΕ ΝΑ ΔΙΑ-  ΧΕΙΡΙΣΤΟΥΜΕ ΤΟ ΑΓΧΟΣ</vt:lpstr>
      <vt:lpstr>ΟΤΑΝ ΤΑ ΣΥΜΠΤΩΜΑΤΑ  ΣΩΜΑΤΟΠΟΙΟΥΝΤΑΙ…</vt:lpstr>
      <vt:lpstr>Ο έφηβος μπορεί να εκδηλώσει:</vt:lpstr>
      <vt:lpstr>ΑΝ ΔΕΝ ΗΡΕΜΗΣΕΙΣ, ΤΗ  ΔΙΑΚΡΙΝΟΥΣΑ ΔΕ ΘΑ ΤΗ ΒΡΕΙΣ…</vt:lpstr>
      <vt:lpstr>ΣΥΝΕΠΕΙΕΣ ΣΧΟΛΙΚΟΥ ΑΓΧΟΥΣ</vt:lpstr>
      <vt:lpstr>ΑΚΟΜΗ ΜΕΡΙΚΕΣ ΣΥΝΕΠΕΙΕΣ</vt:lpstr>
      <vt:lpstr>ΩΣΤΟΣΟ ΥΠΑΡΧΕΙ ΑΝΤΙΚΤΥΠΟΣ ΚΑΙ ΣΤΗΝ  ΨΥΧΗ</vt:lpstr>
      <vt:lpstr>ΤΕΛΟΣ…</vt:lpstr>
      <vt:lpstr>ΤΡΟΠΟΙ ΔΙΑΧΕΙΡΙΣΗΣ ΤΟΥ ΑΓΧΟΥΣ</vt:lpstr>
      <vt:lpstr>ΑΜΕΣΗ ΑΝΤΙΜΕΤΩΠΙΣΗ ΑΓΧΟΥΣ</vt:lpstr>
      <vt:lpstr>Παρουσίαση του PowerPoint</vt:lpstr>
      <vt:lpstr>ΔΙΑΤΡΟΦΗ</vt:lpstr>
      <vt:lpstr>ΑΘΛΗΤΙΣΜΟΣ</vt:lpstr>
      <vt:lpstr>ΚΑΤΟΙΚΙΔΙΑ</vt:lpstr>
      <vt:lpstr>ΜΟΥΣΙΚΗ</vt:lpstr>
      <vt:lpstr>ΣΤΑΜΑΤΑ ΝΑ ΑΓΧΩΝΕΣΑΙ, ΑΡΧΙΣΕ ΝΑ  ΖΕΙΣ…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ΣΧΟΛΙΚΟ ΑΓΧΟΣ</dc:title>
  <dc:creator>Media Center</dc:creator>
  <cp:lastModifiedBy>Administrator</cp:lastModifiedBy>
  <cp:revision>3</cp:revision>
  <dcterms:created xsi:type="dcterms:W3CDTF">2021-03-16T07:42:48Z</dcterms:created>
  <dcterms:modified xsi:type="dcterms:W3CDTF">2021-04-09T05:18:03Z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2016-06-24T00:00:00Z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2021-03-16T00:00:00Z</vt:filetime>
  </property>
</Properties>
</file>