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59" r:id="rId6"/>
    <p:sldId id="261" r:id="rId7"/>
    <p:sldId id="262" r:id="rId8"/>
    <p:sldId id="263" r:id="rId9"/>
    <p:sldId id="267" r:id="rId10"/>
    <p:sldId id="268" r:id="rId11"/>
    <p:sldId id="272" r:id="rId12"/>
    <p:sldId id="271"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Ισοσκελές τρίγωνο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1371600" y="6012656"/>
            <a:ext cx="5791200" cy="365125"/>
          </a:xfrm>
        </p:spPr>
        <p:txBody>
          <a:bodyPr tIns="0" bIns="0" anchor="t"/>
          <a:lstStyle>
            <a:lvl1pPr algn="r">
              <a:defRPr sz="1000"/>
            </a:lvl1pPr>
          </a:lstStyle>
          <a:p>
            <a:fld id="{F2853615-BFDE-46DE-814C-47EC6EF6D371}" type="datetimeFigureOut">
              <a:rPr lang="el-GR" smtClean="0"/>
              <a:pPr/>
              <a:t>14/4/2021</a:t>
            </a:fld>
            <a:endParaRPr lang="el-GR"/>
          </a:p>
        </p:txBody>
      </p:sp>
      <p:sp>
        <p:nvSpPr>
          <p:cNvPr id="17" name="Θέση υποσέλιδου 16"/>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Θέση αριθμού διαφάνειας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DF53439-851E-44AD-84B1-B6BFC3D0C74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14/4/2021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381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381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14/4/2021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7494"/>
            <a:ext cx="8229600" cy="1399032"/>
          </a:xfrm>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457200" y="1882808"/>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791456" y="6480048"/>
            <a:ext cx="2133600" cy="301752"/>
          </a:xfrm>
        </p:spPr>
        <p:txBody>
          <a:bodyPr/>
          <a:lstStyle/>
          <a:p>
            <a:fld id="{F2853615-BFDE-46DE-814C-47EC6EF6D371}" type="datetimeFigureOut">
              <a:rPr lang="el-GR" smtClean="0"/>
              <a:pPr/>
              <a:t>14/4/2021</a:t>
            </a:fld>
            <a:endParaRPr lang="el-GR"/>
          </a:p>
        </p:txBody>
      </p:sp>
      <p:sp>
        <p:nvSpPr>
          <p:cNvPr id="5" name="Θέση υποσέλιδου 4"/>
          <p:cNvSpPr>
            <a:spLocks noGrp="1"/>
          </p:cNvSpPr>
          <p:nvPr>
            <p:ph type="ftr" sz="quarter" idx="11"/>
          </p:nvPr>
        </p:nvSpPr>
        <p:spPr>
          <a:xfrm>
            <a:off x="457200" y="6480969"/>
            <a:ext cx="4260056" cy="300831"/>
          </a:xfrm>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Ορθογώνιο τρίγωνο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Ισοσκελές τρίγωνο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Θέση ημερομηνίας 3"/>
          <p:cNvSpPr>
            <a:spLocks noGrp="1"/>
          </p:cNvSpPr>
          <p:nvPr>
            <p:ph type="dt" sz="half" idx="10"/>
          </p:nvPr>
        </p:nvSpPr>
        <p:spPr>
          <a:xfrm>
            <a:off x="6955632" y="6477000"/>
            <a:ext cx="2133600" cy="304800"/>
          </a:xfrm>
        </p:spPr>
        <p:txBody>
          <a:bodyPr/>
          <a:lstStyle/>
          <a:p>
            <a:fld id="{F2853615-BFDE-46DE-814C-47EC6EF6D371}" type="datetimeFigureOut">
              <a:rPr lang="el-GR" smtClean="0"/>
              <a:pPr/>
              <a:t>14/4/2021</a:t>
            </a:fld>
            <a:endParaRPr lang="el-GR"/>
          </a:p>
        </p:txBody>
      </p:sp>
      <p:sp>
        <p:nvSpPr>
          <p:cNvPr id="5" name="Θέση υποσέλιδου 4"/>
          <p:cNvSpPr>
            <a:spLocks noGrp="1"/>
          </p:cNvSpPr>
          <p:nvPr>
            <p:ph type="ftr" sz="quarter" idx="11"/>
          </p:nvPr>
        </p:nvSpPr>
        <p:spPr>
          <a:xfrm>
            <a:off x="2619376" y="6480969"/>
            <a:ext cx="4260056" cy="300831"/>
          </a:xfrm>
        </p:spPr>
        <p:txBody>
          <a:bodyPr/>
          <a:lstStyle/>
          <a:p>
            <a:endParaRPr lang="el-GR"/>
          </a:p>
        </p:txBody>
      </p:sp>
      <p:sp>
        <p:nvSpPr>
          <p:cNvPr id="6" name="Θέση αριθμού διαφάνειας 5"/>
          <p:cNvSpPr>
            <a:spLocks noGrp="1"/>
          </p:cNvSpPr>
          <p:nvPr>
            <p:ph type="sldNum" sz="quarter" idx="12"/>
          </p:nvPr>
        </p:nvSpPr>
        <p:spPr>
          <a:xfrm>
            <a:off x="8451056" y="809624"/>
            <a:ext cx="502920" cy="300831"/>
          </a:xfrm>
        </p:spPr>
        <p:txBody>
          <a:bodyPr/>
          <a:lstStyle/>
          <a:p>
            <a:fld id="{3DF53439-851E-44AD-84B1-B6BFC3D0C743}" type="slidenum">
              <a:rPr lang="el-GR" smtClean="0"/>
              <a:pPr/>
              <a:t>‹#›</a:t>
            </a:fld>
            <a:endParaRPr lang="el-GR"/>
          </a:p>
        </p:txBody>
      </p:sp>
      <p:cxnSp>
        <p:nvCxnSpPr>
          <p:cNvPr id="11" name="Ευθεία γραμμή σύνδεσης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Ευθεία γραμμή σύνδεσης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Τίτλο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marL="0" algn="l">
              <a:defRPr/>
            </a:lvl1p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4791456" y="6480969"/>
            <a:ext cx="2133600" cy="301752"/>
          </a:xfrm>
        </p:spPr>
        <p:txBody>
          <a:bodyPr/>
          <a:lstStyle/>
          <a:p>
            <a:fld id="{F2853615-BFDE-46DE-814C-47EC6EF6D371}" type="datetimeFigureOut">
              <a:rPr lang="el-GR" smtClean="0"/>
              <a:pPr/>
              <a:t>14/4/2021</a:t>
            </a:fld>
            <a:endParaRPr lang="el-GR"/>
          </a:p>
        </p:txBody>
      </p:sp>
      <p:sp>
        <p:nvSpPr>
          <p:cNvPr id="6" name="Θέση υποσέλιδου 5"/>
          <p:cNvSpPr>
            <a:spLocks noGrp="1"/>
          </p:cNvSpPr>
          <p:nvPr>
            <p:ph type="ftr" sz="quarter" idx="11"/>
          </p:nvPr>
        </p:nvSpPr>
        <p:spPr>
          <a:xfrm>
            <a:off x="457200" y="6480969"/>
            <a:ext cx="4260056" cy="301752"/>
          </a:xfrm>
        </p:spPr>
        <p:txBody>
          <a:bodyPr/>
          <a:lstStyle/>
          <a:p>
            <a:endParaRPr lang="el-GR"/>
          </a:p>
        </p:txBody>
      </p:sp>
      <p:sp>
        <p:nvSpPr>
          <p:cNvPr id="7" name="Θέση αριθμού διαφάνειας 6"/>
          <p:cNvSpPr>
            <a:spLocks noGrp="1"/>
          </p:cNvSpPr>
          <p:nvPr>
            <p:ph type="sldNum" sz="quarter" idx="12"/>
          </p:nvPr>
        </p:nvSpPr>
        <p:spPr>
          <a:xfrm>
            <a:off x="7589520" y="6480969"/>
            <a:ext cx="502920" cy="301752"/>
          </a:xfrm>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a:xfrm>
            <a:off x="4791456" y="6480969"/>
            <a:ext cx="2130552" cy="301752"/>
          </a:xfrm>
        </p:spPr>
        <p:txBody>
          <a:bodyPr/>
          <a:lstStyle/>
          <a:p>
            <a:fld id="{F2853615-BFDE-46DE-814C-47EC6EF6D371}" type="datetimeFigureOut">
              <a:rPr lang="el-GR" smtClean="0"/>
              <a:pPr/>
              <a:t>14/4/2021</a:t>
            </a:fld>
            <a:endParaRPr lang="el-GR"/>
          </a:p>
        </p:txBody>
      </p:sp>
      <p:sp>
        <p:nvSpPr>
          <p:cNvPr id="8" name="Θέση υποσέλιδου 7"/>
          <p:cNvSpPr>
            <a:spLocks noGrp="1"/>
          </p:cNvSpPr>
          <p:nvPr>
            <p:ph type="ftr" sz="quarter" idx="11"/>
          </p:nvPr>
        </p:nvSpPr>
        <p:spPr>
          <a:xfrm>
            <a:off x="457200" y="6480969"/>
            <a:ext cx="4261104" cy="301752"/>
          </a:xfrm>
        </p:spPr>
        <p:txBody>
          <a:bodyPr/>
          <a:lstStyle/>
          <a:p>
            <a:endParaRPr lang="el-GR"/>
          </a:p>
        </p:txBody>
      </p:sp>
      <p:sp>
        <p:nvSpPr>
          <p:cNvPr id="9" name="Θέση αριθμού διαφάνειας 8"/>
          <p:cNvSpPr>
            <a:spLocks noGrp="1"/>
          </p:cNvSpPr>
          <p:nvPr>
            <p:ph type="sldNum" sz="quarter" idx="12"/>
          </p:nvPr>
        </p:nvSpPr>
        <p:spPr>
          <a:xfrm>
            <a:off x="7589520" y="6483096"/>
            <a:ext cx="502920" cy="301752"/>
          </a:xfrm>
        </p:spPr>
        <p:txBody>
          <a:bodyPr/>
          <a:lstStyle>
            <a:lvl1pPr algn="ctr">
              <a:defRPr/>
            </a:lvl1p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pPr/>
              <a:t>14/4/2021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a:xfrm>
            <a:off x="4791456" y="6480969"/>
            <a:ext cx="2133600" cy="301752"/>
          </a:xfrm>
        </p:spPr>
        <p:txBody>
          <a:bodyPr/>
          <a:lstStyle/>
          <a:p>
            <a:fld id="{F2853615-BFDE-46DE-814C-47EC6EF6D371}" type="datetimeFigureOut">
              <a:rPr lang="el-GR" smtClean="0"/>
              <a:pPr/>
              <a:t>14/4/2021</a:t>
            </a:fld>
            <a:endParaRPr lang="el-GR"/>
          </a:p>
        </p:txBody>
      </p:sp>
      <p:sp>
        <p:nvSpPr>
          <p:cNvPr id="3" name="Θέση υποσέλιδου 2"/>
          <p:cNvSpPr>
            <a:spLocks noGrp="1"/>
          </p:cNvSpPr>
          <p:nvPr>
            <p:ph type="ftr" sz="quarter" idx="11"/>
          </p:nvPr>
        </p:nvSpPr>
        <p:spPr>
          <a:xfrm>
            <a:off x="457200" y="6481890"/>
            <a:ext cx="4260056" cy="300831"/>
          </a:xfrm>
        </p:spPr>
        <p:txBody>
          <a:bodyPr/>
          <a:lstStyle/>
          <a:p>
            <a:endParaRPr lang="el-GR"/>
          </a:p>
        </p:txBody>
      </p:sp>
      <p:sp>
        <p:nvSpPr>
          <p:cNvPr id="4" name="Θέση αριθμού διαφάνειας 3"/>
          <p:cNvSpPr>
            <a:spLocks noGrp="1"/>
          </p:cNvSpPr>
          <p:nvPr>
            <p:ph type="sldNum" sz="quarter" idx="12"/>
          </p:nvPr>
        </p:nvSpPr>
        <p:spPr>
          <a:xfrm>
            <a:off x="7589520" y="6480969"/>
            <a:ext cx="502920" cy="301752"/>
          </a:xfrm>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6278976" y="6556248"/>
            <a:ext cx="2133600" cy="301752"/>
          </a:xfrm>
        </p:spPr>
        <p:txBody>
          <a:bodyPr/>
          <a:lstStyle>
            <a:lvl1pPr>
              <a:defRPr sz="900"/>
            </a:lvl1pPr>
          </a:lstStyle>
          <a:p>
            <a:fld id="{F2853615-BFDE-46DE-814C-47EC6EF6D371}" type="datetimeFigureOut">
              <a:rPr lang="el-GR" smtClean="0"/>
              <a:pPr/>
              <a:t>14/4/2021</a:t>
            </a:fld>
            <a:endParaRPr lang="el-GR"/>
          </a:p>
        </p:txBody>
      </p:sp>
      <p:sp>
        <p:nvSpPr>
          <p:cNvPr id="6" name="Θέση υποσέλιδου 5"/>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410576" y="6556248"/>
            <a:ext cx="502920" cy="301752"/>
          </a:xfrm>
        </p:spPr>
        <p:txBody>
          <a:bodyPr/>
          <a:lstStyle>
            <a:lvl1pPr>
              <a:defRPr sz="900"/>
            </a:lvl1p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a:xfrm>
            <a:off x="6108192" y="6556248"/>
            <a:ext cx="2103120" cy="301752"/>
          </a:xfrm>
        </p:spPr>
        <p:txBody>
          <a:bodyPr/>
          <a:lstStyle>
            <a:lvl1pPr>
              <a:defRPr sz="900"/>
            </a:lvl1pPr>
          </a:lstStyle>
          <a:p>
            <a:fld id="{F2853615-BFDE-46DE-814C-47EC6EF6D371}" type="datetimeFigureOut">
              <a:rPr lang="el-GR" smtClean="0"/>
              <a:pPr/>
              <a:t>14/4/2021</a:t>
            </a:fld>
            <a:endParaRPr lang="el-GR"/>
          </a:p>
        </p:txBody>
      </p:sp>
      <p:sp>
        <p:nvSpPr>
          <p:cNvPr id="6" name="Θέση υποσέλιδου 5"/>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217192" y="6556248"/>
            <a:ext cx="365760" cy="301752"/>
          </a:xfrm>
        </p:spPr>
        <p:txBody>
          <a:bodyPr/>
          <a:lstStyle>
            <a:lvl1pPr algn="ctr">
              <a:defRPr sz="900"/>
            </a:lvl1p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Ορθογώνιο τρίγωνο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Ευθεία γραμμή σύνδεσης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Ευθεία γραμμή σύνδεσης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Θέση τίτλου 21"/>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2853615-BFDE-46DE-814C-47EC6EF6D371}" type="datetimeFigureOut">
              <a:rPr lang="el-GR" smtClean="0"/>
              <a:pPr/>
              <a:t>14/4/2021</a:t>
            </a:fld>
            <a:endParaRPr lang="el-GR"/>
          </a:p>
        </p:txBody>
      </p:sp>
      <p:sp>
        <p:nvSpPr>
          <p:cNvPr id="3" name="Θέση υποσέλιδου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Θέση αριθμού διαφάνειας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DF53439-851E-44AD-84B1-B6BFC3D0C74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endParaRPr lang="el-GR" dirty="0"/>
          </a:p>
        </p:txBody>
      </p:sp>
      <p:sp>
        <p:nvSpPr>
          <p:cNvPr id="3" name="Υπότιτλος 2"/>
          <p:cNvSpPr>
            <a:spLocks noGrp="1"/>
          </p:cNvSpPr>
          <p:nvPr>
            <p:ph type="subTitle" idx="1"/>
          </p:nvPr>
        </p:nvSpPr>
        <p:spPr/>
        <p:txBody>
          <a:bodyPr/>
          <a:lstStyle/>
          <a:p>
            <a:endParaRPr lang="el-GR"/>
          </a:p>
        </p:txBody>
      </p:sp>
      <p:pic>
        <p:nvPicPr>
          <p:cNvPr id="1026" name="Picture 2" descr="C:\Users\user\Downloads\AYTISMOS3 - Αντίγραφο (2)_edite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160517"/>
            <a:ext cx="8568952" cy="669748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70029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400" b="1" dirty="0">
                <a:ln w="6350">
                  <a:solidFill>
                    <a:srgbClr val="FF388C">
                      <a:shade val="43000"/>
                    </a:srgbClr>
                  </a:solidFill>
                </a:ln>
                <a:solidFill>
                  <a:srgbClr val="FF388C">
                    <a:tint val="83000"/>
                    <a:satMod val="150000"/>
                  </a:srgbClr>
                </a:solidFill>
                <a:effectLst/>
              </a:rPr>
              <a:t>ΠΩΣ ΝΑ ΣΥΜΠΕΡΙΦΕΡΘΕΙΤΕ ΣΕ ΑΤΟΜΑ ΜΕ ΑΝΑΠΗΡΙΕΣ</a:t>
            </a:r>
            <a:endParaRPr lang="el-GR" dirty="0"/>
          </a:p>
        </p:txBody>
      </p:sp>
      <p:sp>
        <p:nvSpPr>
          <p:cNvPr id="3" name="Θέση περιεχομένου 2"/>
          <p:cNvSpPr>
            <a:spLocks noGrp="1"/>
          </p:cNvSpPr>
          <p:nvPr>
            <p:ph idx="1"/>
          </p:nvPr>
        </p:nvSpPr>
        <p:spPr/>
        <p:txBody>
          <a:bodyPr>
            <a:normAutofit lnSpcReduction="10000"/>
          </a:bodyPr>
          <a:lstStyle/>
          <a:p>
            <a:pPr lvl="1" algn="just"/>
            <a:r>
              <a:rPr lang="el-GR" b="1" dirty="0"/>
              <a:t>Βάλτε τον εαυτό σας στη θέση κάποιου ατόμου με αναπηρία</a:t>
            </a:r>
            <a:r>
              <a:rPr lang="el-GR" dirty="0"/>
              <a:t>. </a:t>
            </a:r>
            <a:endParaRPr lang="el-GR" dirty="0" smtClean="0"/>
          </a:p>
          <a:p>
            <a:pPr lvl="1" algn="just">
              <a:buNone/>
            </a:pPr>
            <a:r>
              <a:rPr lang="el-GR" dirty="0" smtClean="0"/>
              <a:t>   Μπορεί </a:t>
            </a:r>
            <a:r>
              <a:rPr lang="el-GR" dirty="0"/>
              <a:t>να είναι ευκολότερο να κατανοήσετε τον τρόπο αλληλεπίδρασης με άτομα που έχουν </a:t>
            </a:r>
            <a:r>
              <a:rPr lang="el-GR" dirty="0" smtClean="0"/>
              <a:t>αναπηρίες, </a:t>
            </a:r>
            <a:r>
              <a:rPr lang="el-GR" dirty="0"/>
              <a:t>εάν φανταστείτε ότι έχετε μια αναπηρία. Σκεφτείτε πώς θα θέλατε να σας μιλήσουν ή να σας βοηθήσουν οι υπόλοιποι. Το πιθανό είναι ότι θα θέλατε να σας αντιμετωπίσουν όπως είστε τώρα. Ως εκ τούτου, θα πρέπει να μιλήσετε στα άτομα με αναπηρία, όπως θα κάνατε στον οποιοδήποτε άλλον.</a:t>
            </a:r>
          </a:p>
        </p:txBody>
      </p:sp>
    </p:spTree>
    <p:extLst>
      <p:ext uri="{BB962C8B-B14F-4D97-AF65-F5344CB8AC3E}">
        <p14:creationId xmlns="" xmlns:p14="http://schemas.microsoft.com/office/powerpoint/2010/main" val="1849883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Όλοι έχουν το δικαίωμα στις ίσες ευκαιρίες</a:t>
            </a:r>
          </a:p>
        </p:txBody>
      </p:sp>
      <p:pic>
        <p:nvPicPr>
          <p:cNvPr id="7170" name="Picture 2" descr="C:\Users\user\Desktop\πενθος και covid\ergasia_gia_olous.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38250" y="2120900"/>
            <a:ext cx="6667500" cy="40957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64847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Συνταγματικό θεμέλιο</a:t>
            </a:r>
            <a:endParaRPr lang="el-GR" dirty="0"/>
          </a:p>
        </p:txBody>
      </p:sp>
      <p:pic>
        <p:nvPicPr>
          <p:cNvPr id="6146" name="Picture 2" descr="C:\Users\user\Desktop\πενθος και covid\Συνταγματικό+θεμέλιο+«Τα+άτομα+με+αναπηρίες+έχουν+δικαίωμα.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260648"/>
            <a:ext cx="8460432" cy="63453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9087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ορισμός</a:t>
            </a:r>
            <a:endParaRPr lang="el-GR" dirty="0"/>
          </a:p>
        </p:txBody>
      </p:sp>
      <p:sp>
        <p:nvSpPr>
          <p:cNvPr id="3" name="Θέση περιεχομένου 2"/>
          <p:cNvSpPr>
            <a:spLocks noGrp="1"/>
          </p:cNvSpPr>
          <p:nvPr>
            <p:ph idx="1"/>
          </p:nvPr>
        </p:nvSpPr>
        <p:spPr/>
        <p:txBody>
          <a:bodyPr>
            <a:normAutofit fontScale="70000" lnSpcReduction="20000"/>
          </a:bodyPr>
          <a:lstStyle/>
          <a:p>
            <a:pPr algn="just"/>
            <a:r>
              <a:rPr lang="el-GR" dirty="0"/>
              <a:t>Ο αυτισμός είναι ο γενικός όρος για μια ομάδα σύνθετων διαταραχών της ανάπτυξης του εγκεφάλου η οποία οδηγεί σε ποικίλες δυσκολίες και περιορισμούς στην διαμόρφωση γνωστικών λειτουργιών, στον τρόπο επικοινωνίας και την επεξεργασία των αισθητηριακών ερεθισμάτων. </a:t>
            </a:r>
            <a:r>
              <a:rPr lang="el-GR" dirty="0" smtClean="0"/>
              <a:t> </a:t>
            </a:r>
            <a:r>
              <a:rPr lang="el-GR" dirty="0"/>
              <a:t>Ε</a:t>
            </a:r>
            <a:r>
              <a:rPr lang="el-GR" dirty="0" smtClean="0"/>
              <a:t>ίναι </a:t>
            </a:r>
            <a:r>
              <a:rPr lang="el-GR" dirty="0"/>
              <a:t>μια πολύπλοκη νεύρο-ψυχιατρική διαταραχή, που εμποδίζει την ομαλή ανάπτυξη του ανθρώπου και απομονώνει τον πάσχοντα από τον υπόλοιπο κόσμο.</a:t>
            </a:r>
          </a:p>
          <a:p>
            <a:pPr algn="just"/>
            <a:r>
              <a:rPr lang="el-GR" dirty="0"/>
              <a:t>Το φάσμα του αυτισμού </a:t>
            </a:r>
            <a:r>
              <a:rPr lang="el-GR" dirty="0" smtClean="0"/>
              <a:t>εκδηλώνεται σε</a:t>
            </a:r>
            <a:r>
              <a:rPr lang="el-GR" dirty="0" smtClean="0"/>
              <a:t> </a:t>
            </a:r>
            <a:r>
              <a:rPr lang="el-GR" dirty="0"/>
              <a:t>διαφορετικούς βαθμούς, από δυσκολία στην κοινωνική αλληλεπίδραση και την κοινωνική κατανόηση και συναισθηματική συναλλαγή, από δυσκολίες στη λεκτική και τη μη λεκτική επικοινωνία, καθώς και από επαναλαμβανόμενες, στερεότυπες συμπεριφορές και δραστηριότητες που επηρεάζουν την λειτουργικότητα του ατόμου.</a:t>
            </a:r>
          </a:p>
          <a:p>
            <a:endParaRPr lang="el-GR" dirty="0"/>
          </a:p>
        </p:txBody>
      </p:sp>
    </p:spTree>
    <p:extLst>
      <p:ext uri="{BB962C8B-B14F-4D97-AF65-F5344CB8AC3E}">
        <p14:creationId xmlns="" xmlns:p14="http://schemas.microsoft.com/office/powerpoint/2010/main" val="171489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098" name="Picture 2" descr="C:\Users\user\Desktop\πενθος και covid\53de8eeebf82ad7dd46f43661acc7320.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5576" y="188640"/>
            <a:ext cx="7560840" cy="66693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9942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841" y="0"/>
            <a:ext cx="9001000" cy="66733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0406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074" name="Picture 2" descr="C:\Users\user\Downloads\ΑΥΤΙΣΜΟΣ - Αντίγραφο.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116632"/>
            <a:ext cx="8208912" cy="655272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1335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ΘΕΡΑΠΕΙΑ </a:t>
            </a:r>
          </a:p>
        </p:txBody>
      </p:sp>
      <p:sp>
        <p:nvSpPr>
          <p:cNvPr id="3" name="Θέση περιεχομένου 2"/>
          <p:cNvSpPr>
            <a:spLocks noGrp="1"/>
          </p:cNvSpPr>
          <p:nvPr>
            <p:ph idx="1"/>
          </p:nvPr>
        </p:nvSpPr>
        <p:spPr/>
        <p:txBody>
          <a:bodyPr/>
          <a:lstStyle/>
          <a:p>
            <a:pPr marL="64008" indent="0" algn="just">
              <a:buNone/>
            </a:pPr>
            <a:r>
              <a:rPr lang="el-GR" dirty="0" smtClean="0"/>
              <a:t>	</a:t>
            </a:r>
            <a:r>
              <a:rPr lang="el-GR" sz="2800" dirty="0" smtClean="0"/>
              <a:t>  Δεν </a:t>
            </a:r>
            <a:r>
              <a:rPr lang="el-GR" sz="2800" dirty="0"/>
              <a:t>υπάρχουν φάρμακα για </a:t>
            </a:r>
            <a:r>
              <a:rPr lang="el-GR" sz="2800" dirty="0" smtClean="0"/>
              <a:t>την αντιμετώπιση </a:t>
            </a:r>
            <a:r>
              <a:rPr lang="el-GR" sz="2800" dirty="0"/>
              <a:t>του </a:t>
            </a:r>
            <a:r>
              <a:rPr lang="el-GR" sz="2800" dirty="0" smtClean="0"/>
              <a:t>αυτισμού. Υπάρχουν όμως, </a:t>
            </a:r>
            <a:r>
              <a:rPr lang="el-GR" sz="2800" dirty="0"/>
              <a:t>φ</a:t>
            </a:r>
            <a:r>
              <a:rPr lang="el-GR" sz="2800" dirty="0" smtClean="0"/>
              <a:t>αρμακευτικά σκευάσματα </a:t>
            </a:r>
            <a:r>
              <a:rPr lang="el-GR" sz="2800" dirty="0" smtClean="0"/>
              <a:t>για την αντιμετώπιση συγκεκριμένων συμπεριφορών (π.χ. επιθετικότητα, αυτοτραυματισμός</a:t>
            </a:r>
            <a:r>
              <a:rPr lang="el-GR" sz="2800" dirty="0"/>
              <a:t>, </a:t>
            </a:r>
            <a:r>
              <a:rPr lang="el-GR" sz="2800" dirty="0" err="1"/>
              <a:t>υπερκινητικότητα</a:t>
            </a:r>
            <a:r>
              <a:rPr lang="el-GR" sz="2800" dirty="0"/>
              <a:t>) </a:t>
            </a:r>
            <a:r>
              <a:rPr lang="el-GR" sz="2800" dirty="0" smtClean="0"/>
              <a:t>και ανακούφιση </a:t>
            </a:r>
            <a:r>
              <a:rPr lang="el-GR" sz="2800" dirty="0"/>
              <a:t>έντονων συμπτωμάτων ( π.χ. συμπτώματα άγχους</a:t>
            </a:r>
            <a:r>
              <a:rPr lang="el-GR" sz="2800" dirty="0" smtClean="0"/>
              <a:t>).</a:t>
            </a:r>
            <a:endParaRPr lang="el-GR" sz="2800" dirty="0"/>
          </a:p>
        </p:txBody>
      </p:sp>
    </p:spTree>
    <p:extLst>
      <p:ext uri="{BB962C8B-B14F-4D97-AF65-F5344CB8AC3E}">
        <p14:creationId xmlns="" xmlns:p14="http://schemas.microsoft.com/office/powerpoint/2010/main" val="139652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pic>
        <p:nvPicPr>
          <p:cNvPr id="5122" name="Picture 2" descr="C:\Users\user\Desktop\πενθος και covid\disability-behavior.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260648"/>
            <a:ext cx="8613979" cy="568863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01066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effectLst/>
              </a:rPr>
              <a:t/>
            </a:r>
            <a:br>
              <a:rPr lang="el-GR" dirty="0">
                <a:effectLst/>
              </a:rPr>
            </a:br>
            <a:r>
              <a:rPr lang="el-GR" b="1" dirty="0">
                <a:effectLst/>
              </a:rPr>
              <a:t>ΠΩΣ ΝΑ ΣΥΜΠΕΡΙΦΕΡΘΕΙΤΕ ΣΕ ΑΤΟΜΑ ΜΕ ΑΝΑΠΗΡΙΕΣ</a:t>
            </a:r>
            <a:br>
              <a:rPr lang="el-GR" b="1" dirty="0">
                <a:effectLst/>
              </a:rPr>
            </a:br>
            <a:endParaRPr lang="el-GR" dirty="0"/>
          </a:p>
        </p:txBody>
      </p:sp>
      <p:sp>
        <p:nvSpPr>
          <p:cNvPr id="3" name="Θέση περιεχομένου 2"/>
          <p:cNvSpPr>
            <a:spLocks noGrp="1"/>
          </p:cNvSpPr>
          <p:nvPr>
            <p:ph idx="1"/>
          </p:nvPr>
        </p:nvSpPr>
        <p:spPr/>
        <p:txBody>
          <a:bodyPr/>
          <a:lstStyle/>
          <a:p>
            <a:pPr algn="just"/>
            <a:r>
              <a:rPr lang="el-GR" dirty="0"/>
              <a:t>Κάποιος που έχει αναπηρία θα πρέπει να έχει το ίδιο σεβασμό με οποιονδήποτε άλλον. Δείτε </a:t>
            </a:r>
            <a:r>
              <a:rPr lang="el-GR" dirty="0" smtClean="0"/>
              <a:t>τον απλά, </a:t>
            </a:r>
            <a:r>
              <a:rPr lang="el-GR" dirty="0"/>
              <a:t>ως </a:t>
            </a:r>
            <a:r>
              <a:rPr lang="el-GR" dirty="0" smtClean="0"/>
              <a:t>άνθρωπο </a:t>
            </a:r>
            <a:r>
              <a:rPr lang="el-GR" dirty="0"/>
              <a:t>και όχι </a:t>
            </a:r>
            <a:r>
              <a:rPr lang="el-GR" dirty="0" smtClean="0"/>
              <a:t>ως άνθρωπο με </a:t>
            </a:r>
            <a:r>
              <a:rPr lang="el-GR" dirty="0"/>
              <a:t>προβλήματα. Επικεντρωθείτε στο </a:t>
            </a:r>
            <a:r>
              <a:rPr lang="el-GR" dirty="0" smtClean="0"/>
              <a:t>συγκεκριμένο κάθε φορά πρόσωπο </a:t>
            </a:r>
            <a:r>
              <a:rPr lang="el-GR" dirty="0"/>
              <a:t>και την </a:t>
            </a:r>
            <a:r>
              <a:rPr lang="el-GR" dirty="0" smtClean="0"/>
              <a:t> προσωπικότητα του.</a:t>
            </a:r>
            <a:endParaRPr lang="el-GR" dirty="0"/>
          </a:p>
        </p:txBody>
      </p:sp>
    </p:spTree>
    <p:extLst>
      <p:ext uri="{BB962C8B-B14F-4D97-AF65-F5344CB8AC3E}">
        <p14:creationId xmlns="" xmlns:p14="http://schemas.microsoft.com/office/powerpoint/2010/main" val="151798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800" dirty="0">
                <a:ln w="6350">
                  <a:solidFill>
                    <a:srgbClr val="FF388C">
                      <a:shade val="43000"/>
                    </a:srgbClr>
                  </a:solidFill>
                </a:ln>
                <a:solidFill>
                  <a:srgbClr val="FF388C">
                    <a:tint val="83000"/>
                    <a:satMod val="150000"/>
                  </a:srgbClr>
                </a:solidFill>
                <a:effectLst/>
              </a:rPr>
              <a:t/>
            </a:r>
            <a:br>
              <a:rPr lang="el-GR" sz="3800" dirty="0">
                <a:ln w="6350">
                  <a:solidFill>
                    <a:srgbClr val="FF388C">
                      <a:shade val="43000"/>
                    </a:srgbClr>
                  </a:solidFill>
                </a:ln>
                <a:solidFill>
                  <a:srgbClr val="FF388C">
                    <a:tint val="83000"/>
                    <a:satMod val="150000"/>
                  </a:srgbClr>
                </a:solidFill>
                <a:effectLst/>
              </a:rPr>
            </a:br>
            <a:r>
              <a:rPr lang="el-GR" sz="3800" b="1" dirty="0">
                <a:ln w="6350">
                  <a:solidFill>
                    <a:srgbClr val="FF388C">
                      <a:shade val="43000"/>
                    </a:srgbClr>
                  </a:solidFill>
                </a:ln>
                <a:solidFill>
                  <a:srgbClr val="FF388C">
                    <a:tint val="83000"/>
                    <a:satMod val="150000"/>
                  </a:srgbClr>
                </a:solidFill>
                <a:effectLst/>
              </a:rPr>
              <a:t>ΠΩΣ ΝΑ ΣΥΜΠΕΡΙΦΕΡΘΕΙΤΕ ΣΕ ΑΤΟΜΑ ΜΕ ΑΝΑΠΗΡΙΕΣ</a:t>
            </a:r>
            <a:endParaRPr lang="el-GR" dirty="0"/>
          </a:p>
        </p:txBody>
      </p:sp>
      <p:sp>
        <p:nvSpPr>
          <p:cNvPr id="3" name="Θέση περιεχομένου 2"/>
          <p:cNvSpPr>
            <a:spLocks noGrp="1"/>
          </p:cNvSpPr>
          <p:nvPr>
            <p:ph idx="1"/>
          </p:nvPr>
        </p:nvSpPr>
        <p:spPr/>
        <p:txBody>
          <a:bodyPr>
            <a:normAutofit fontScale="92500"/>
          </a:bodyPr>
          <a:lstStyle/>
          <a:p>
            <a:pPr algn="just"/>
            <a:r>
              <a:rPr lang="el-GR" b="1" dirty="0"/>
              <a:t>Ποτέ μην </a:t>
            </a:r>
            <a:r>
              <a:rPr lang="el-GR" b="1" dirty="0" smtClean="0"/>
              <a:t>υποτιμάτε</a:t>
            </a:r>
            <a:r>
              <a:rPr lang="el-GR" b="1" dirty="0"/>
              <a:t> κάποιον με αναπηρία</a:t>
            </a:r>
            <a:r>
              <a:rPr lang="el-GR" dirty="0"/>
              <a:t>. Ανεξάρτητα από τις ικανότητές </a:t>
            </a:r>
            <a:r>
              <a:rPr lang="el-GR" dirty="0" smtClean="0"/>
              <a:t>του, </a:t>
            </a:r>
            <a:r>
              <a:rPr lang="el-GR" dirty="0"/>
              <a:t>κανείς δεν θέλει να αντιμετωπιστεί σαν ένα παιδί. Όταν μιλάτε σε κάποιον με αναπηρία, </a:t>
            </a:r>
            <a:r>
              <a:rPr lang="el-GR" b="1" dirty="0"/>
              <a:t>μην χρησιμοποιείτε χειρονομίες που </a:t>
            </a:r>
            <a:r>
              <a:rPr lang="el-GR" b="1" dirty="0" smtClean="0"/>
              <a:t>δείχνουν διάθεση για προστασία, </a:t>
            </a:r>
            <a:r>
              <a:rPr lang="el-GR" b="1" dirty="0"/>
              <a:t>όπως το </a:t>
            </a:r>
            <a:r>
              <a:rPr lang="el-GR" b="1" dirty="0" smtClean="0"/>
              <a:t>χτύπημα </a:t>
            </a:r>
            <a:r>
              <a:rPr lang="el-GR" b="1" dirty="0" smtClean="0"/>
              <a:t> </a:t>
            </a:r>
            <a:r>
              <a:rPr lang="el-GR" b="1" dirty="0"/>
              <a:t>στην πλάτη ή </a:t>
            </a:r>
            <a:r>
              <a:rPr lang="el-GR" b="1" dirty="0" smtClean="0"/>
              <a:t>το χάϊδεμα </a:t>
            </a:r>
            <a:r>
              <a:rPr lang="el-GR" b="1" dirty="0"/>
              <a:t>στο κεφάλι</a:t>
            </a:r>
            <a:r>
              <a:rPr lang="el-GR" dirty="0"/>
              <a:t>. Αυτές </a:t>
            </a:r>
            <a:r>
              <a:rPr lang="el-GR" dirty="0" smtClean="0"/>
              <a:t>οι χειρονομίες αποκαλύπτουν πως </a:t>
            </a:r>
            <a:r>
              <a:rPr lang="el-GR" dirty="0"/>
              <a:t>δεν πιστεύετε ότι το άτομο με αναπηρία είναι σε θέση να </a:t>
            </a:r>
            <a:r>
              <a:rPr lang="el-GR" dirty="0" smtClean="0"/>
              <a:t>προστατευθεί μόνο του</a:t>
            </a:r>
            <a:r>
              <a:rPr lang="el-GR" dirty="0" smtClean="0"/>
              <a:t>. </a:t>
            </a:r>
            <a:endParaRPr lang="el-GR" dirty="0"/>
          </a:p>
        </p:txBody>
      </p:sp>
    </p:spTree>
    <p:extLst>
      <p:ext uri="{BB962C8B-B14F-4D97-AF65-F5344CB8AC3E}">
        <p14:creationId xmlns="" xmlns:p14="http://schemas.microsoft.com/office/powerpoint/2010/main" val="2740811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94</TotalTime>
  <Words>249</Words>
  <Application>Microsoft Office PowerPoint</Application>
  <PresentationFormat>Προβολή στην οθόνη (4:3)</PresentationFormat>
  <Paragraphs>14</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Ζωντάνια</vt:lpstr>
      <vt:lpstr>Διαφάνεια 1</vt:lpstr>
      <vt:lpstr>ορισμός</vt:lpstr>
      <vt:lpstr>Διαφάνεια 3</vt:lpstr>
      <vt:lpstr>Διαφάνεια 4</vt:lpstr>
      <vt:lpstr>Διαφάνεια 5</vt:lpstr>
      <vt:lpstr>ΘΕΡΑΠΕΙΑ </vt:lpstr>
      <vt:lpstr>Διαφάνεια 7</vt:lpstr>
      <vt:lpstr> ΠΩΣ ΝΑ ΣΥΜΠΕΡΙΦΕΡΘΕΙΤΕ ΣΕ ΑΤΟΜΑ ΜΕ ΑΝΑΠΗΡΙΕΣ </vt:lpstr>
      <vt:lpstr> ΠΩΣ ΝΑ ΣΥΜΠΕΡΙΦΕΡΘΕΙΤΕ ΣΕ ΑΤΟΜΑ ΜΕ ΑΝΑΠΗΡΙΕΣ</vt:lpstr>
      <vt:lpstr>ΠΩΣ ΝΑ ΣΥΜΠΕΡΙΦΕΡΘΕΙΤΕ ΣΕ ΑΤΟΜΑ ΜΕ ΑΝΑΠΗΡΙΕΣ</vt:lpstr>
      <vt:lpstr>Όλοι έχουν το δικαίωμα στις ίσες ευκαιρίες</vt:lpstr>
      <vt:lpstr>Συνταγματικό θεμέλιο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Christina Papadimitriou</cp:lastModifiedBy>
  <cp:revision>18</cp:revision>
  <dcterms:created xsi:type="dcterms:W3CDTF">2021-04-12T16:51:13Z</dcterms:created>
  <dcterms:modified xsi:type="dcterms:W3CDTF">2021-04-14T07:55:48Z</dcterms:modified>
</cp:coreProperties>
</file>